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3"/>
    <p:sldMasterId id="2147483724" r:id="rId4"/>
    <p:sldMasterId id="2147483725" r:id="rId5"/>
    <p:sldMasterId id="2147483726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Overpass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Overpass-bold.fntdata"/><Relationship Id="rId30" Type="http://schemas.openxmlformats.org/officeDocument/2006/relationships/font" Target="fonts/Overpass-regular.fntdata"/><Relationship Id="rId11" Type="http://schemas.openxmlformats.org/officeDocument/2006/relationships/slide" Target="slides/slide3.xml"/><Relationship Id="rId33" Type="http://schemas.openxmlformats.org/officeDocument/2006/relationships/font" Target="fonts/Overpass-boldItalic.fntdata"/><Relationship Id="rId10" Type="http://schemas.openxmlformats.org/officeDocument/2006/relationships/slide" Target="slides/slide2.xml"/><Relationship Id="rId32" Type="http://schemas.openxmlformats.org/officeDocument/2006/relationships/font" Target="fonts/Overpass-italic.fntdata"/><Relationship Id="rId13" Type="http://schemas.openxmlformats.org/officeDocument/2006/relationships/slide" Target="slides/slide5.xml"/><Relationship Id="rId35" Type="http://schemas.openxmlformats.org/officeDocument/2006/relationships/font" Target="fonts/OpenSans-bold.fntdata"/><Relationship Id="rId12" Type="http://schemas.openxmlformats.org/officeDocument/2006/relationships/slide" Target="slides/slide4.xml"/><Relationship Id="rId34" Type="http://schemas.openxmlformats.org/officeDocument/2006/relationships/font" Target="fonts/OpenSans-regular.fntdata"/><Relationship Id="rId15" Type="http://schemas.openxmlformats.org/officeDocument/2006/relationships/slide" Target="slides/slide7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6.xml"/><Relationship Id="rId36" Type="http://schemas.openxmlformats.org/officeDocument/2006/relationships/font" Target="fonts/OpenSans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0c8fab0b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0c8fab0b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4c4be42c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4c4be42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d2d6be35b_0_5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d2d6be35b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2d6be35b_0_3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d2d6be3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20c8fab0b_0_7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20c8fab0b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Combination of configuration </a:t>
            </a:r>
            <a:r>
              <a:rPr b="1"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order </a:t>
            </a:r>
            <a:b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Configuration Management alone is not sufficient for app deployment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Allows you to automate entire sets of process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20c8fab0b_0_8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20c8fab0b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Agentless architecture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Uses OpenSSH and WinRM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No agents to exploit or update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Predictable, reliable and secure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Ansible automates technologies you already 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the power of a community behind it generating more integrations every 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----------------------------------------------------------------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Points Tim Yeaton added here in his delivery: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Communities of partners building around our language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Tremendous adoption to date - realization in order to scale you have to automate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20c8fab0b_0_126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20c8fab0b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20c8fab0b_0_12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20c8fab0b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20c8fab0b_0_9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20c8fab0b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20c8fab0b_0_9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20c8fab0b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Calibri"/>
                <a:ea typeface="Calibri"/>
                <a:cs typeface="Calibri"/>
                <a:sym typeface="Calibri"/>
              </a:rPr>
              <a:t>Control, Knowledge, Delegation 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Calibri"/>
                <a:ea typeface="Calibri"/>
                <a:cs typeface="Calibri"/>
                <a:sym typeface="Calibri"/>
              </a:rPr>
              <a:t>RBAC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Calibri"/>
                <a:ea typeface="Calibri"/>
                <a:cs typeface="Calibri"/>
                <a:sym typeface="Calibri"/>
              </a:rPr>
              <a:t>Push button deployment (Delegation)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Calibri"/>
                <a:ea typeface="Calibri"/>
                <a:cs typeface="Calibri"/>
                <a:sym typeface="Calibri"/>
              </a:rPr>
              <a:t>Centralized logging (auditing, compliance)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Calibri"/>
                <a:ea typeface="Calibri"/>
                <a:cs typeface="Calibri"/>
                <a:sym typeface="Calibri"/>
              </a:rPr>
              <a:t>RESTful API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Role-based access control keeps environments secure, and teams efficient</a:t>
            </a:r>
            <a:br>
              <a:rPr lang="en" sz="12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5458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Non-privileged users can safely deploy entire applications with push-button deployment access</a:t>
            </a:r>
            <a:br>
              <a:rPr lang="en" sz="12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5458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All Ansible automations are centrally logged, ensuring complete auditability and compliance</a:t>
            </a:r>
            <a:endParaRPr sz="1200">
              <a:solidFill>
                <a:srgbClr val="5458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20c8fab0b_0_10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20c8fab0b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Control: scheduled and centralized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Knowledge: Visibility and compliance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Delegation: Role-based access and self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Simple: Everyone speaks the same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Powerful: Designed for multi-tier deployments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Agentless: Predictable, reliable and secure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59a6b34f_0_2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59a6b34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routine should ever be done manually.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20c8fab0b_0_11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20c8fab0b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806088b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806088b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0c8fab0b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0c8fab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20c8fab0b_0_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20c8fab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Updated 31Jul2018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Ansible has thousands of users, hundreds of customers and over 2,500 community contributors.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21,000+ stars &amp; 6,800+ forks on GitHub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2500+ Contributors (Making Ansible one of the largest open source projects communities)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Over 900 modules shipped with Ansible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New contributors added every day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World-wide meetups taking place every week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Ansible Galaxy: over 10,000 Roles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400,000+ downloads a month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AnsibleFests in London and SF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45860"/>
                </a:solidFill>
              </a:rPr>
              <a:t>Automates events globally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20c8fab0b_0_1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20c8fab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</a:rPr>
              <a:t>Cross platform: Linux, Windows, UNIX, Networks, Clouds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</a:rPr>
              <a:t>Human readable: YAML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60"/>
                </a:solidFill>
              </a:rPr>
              <a:t>Orchestration plays well with others: HP SA, Puppet, Jenkins, RHNSS, etc.</a:t>
            </a:r>
            <a:endParaRPr sz="1200">
              <a:solidFill>
                <a:srgbClr val="5458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86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20c8fab0b_0_1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20c8fab0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20c8fab0b_0_2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20c8fab0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20c8fab0b_0_3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20c8fab0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20c8fab0b_0_6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20c8fab0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Relationship Id="rId3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Relationship Id="rId3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Relationship Id="rId3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Interior">
  <p:cSld name="red">
    <p:bg>
      <p:bgPr>
        <a:solidFill>
          <a:srgbClr val="CC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2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BarTop-Interior">
  <p:cSld name="red_1_1_1_1_1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O NUM">
  <p:cSld name="CUSTOM_2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Y">
  <p:cSld name="CUSTOM_2_2">
    <p:bg>
      <p:bgPr>
        <a:solidFill>
          <a:srgbClr val="54586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Cover">
  <p:cSld name="CUSTOM_2_1">
    <p:bg>
      <p:bgPr>
        <a:solidFill>
          <a:srgbClr val="CC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Tower-Cover">
  <p:cSld name="CUSTOM_2_1_4">
    <p:bg>
      <p:bgPr>
        <a:solidFill>
          <a:srgbClr val="CC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875" y="322925"/>
            <a:ext cx="1566125" cy="4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Tower-Cover 1">
  <p:cSld name="CUSTOM_2_1_4_1">
    <p:bg>
      <p:bgPr>
        <a:solidFill>
          <a:srgbClr val="66666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875" y="322938"/>
            <a:ext cx="1566125" cy="46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Cover">
  <p:cSld name="CUSTOM_2_1_3">
    <p:bg>
      <p:bgPr>
        <a:solidFill>
          <a:srgbClr val="54586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Cover">
  <p:cSld name="CUSTOM_2_1_2">
    <p:bg>
      <p:bgPr>
        <a:solidFill>
          <a:srgbClr val="52AAA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Cover">
  <p:cSld name="CUSTOM_2_1_1">
    <p:bg>
      <p:bgPr>
        <a:solidFill>
          <a:srgbClr val="E54F48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Interior">
  <p:cSld name="red_2">
    <p:bg>
      <p:bgPr>
        <a:solidFill>
          <a:srgbClr val="54586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"/>
          <p:cNvSpPr/>
          <p:nvPr/>
        </p:nvSpPr>
        <p:spPr>
          <a:xfrm>
            <a:off x="-4500" y="0"/>
            <a:ext cx="9153000" cy="634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03925" y="171725"/>
            <a:ext cx="459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 2 column">
  <p:cSld name="TITLE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 2 column 1">
  <p:cSld name="TITLE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y Title Slide">
  <p:cSld name="TITLE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250" y="4596400"/>
            <a:ext cx="1021600" cy="3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5"/>
          <p:cNvSpPr/>
          <p:nvPr/>
        </p:nvSpPr>
        <p:spPr>
          <a:xfrm>
            <a:off x="0" y="3075"/>
            <a:ext cx="9144000" cy="388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5"/>
          <p:cNvSpPr txBox="1"/>
          <p:nvPr>
            <p:ph type="title"/>
          </p:nvPr>
        </p:nvSpPr>
        <p:spPr>
          <a:xfrm>
            <a:off x="295675" y="1353300"/>
            <a:ext cx="6181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Title Slide">
  <p:cSld name="TITLE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/>
          <p:nvPr/>
        </p:nvSpPr>
        <p:spPr>
          <a:xfrm>
            <a:off x="0" y="-14125"/>
            <a:ext cx="9144000" cy="388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99" name="Google Shape;9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250" y="4596400"/>
            <a:ext cx="1021600" cy="3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6"/>
          <p:cNvSpPr txBox="1"/>
          <p:nvPr>
            <p:ph type="title"/>
          </p:nvPr>
        </p:nvSpPr>
        <p:spPr>
          <a:xfrm>
            <a:off x="295675" y="1353300"/>
            <a:ext cx="6181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red_1">
    <p:bg>
      <p:bgPr>
        <a:solidFill>
          <a:srgbClr val="A3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RH_RGB_Reverse.png" id="104" name="Google Shape;10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53482" y="187750"/>
            <a:ext cx="122544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3">
  <p:cSld name="red_1_1_1_1">
    <p:bg>
      <p:bgPr>
        <a:solidFill>
          <a:srgbClr val="00415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Interior">
  <p:cSld name="red_2">
    <p:bg>
      <p:bgPr>
        <a:solidFill>
          <a:srgbClr val="A3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Interior">
  <p:cSld name="red_2_1">
    <p:bg>
      <p:bgPr>
        <a:solidFill>
          <a:srgbClr val="54586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Interior">
  <p:cSld name="red_2_1">
    <p:bg>
      <p:bgPr>
        <a:solidFill>
          <a:srgbClr val="52AAA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Interior">
  <p:cSld name="red_2_1_1">
    <p:bg>
      <p:bgPr>
        <a:solidFill>
          <a:srgbClr val="52AAA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Interior">
  <p:cSld name="red_2_1_1_1">
    <p:bg>
      <p:bgPr>
        <a:solidFill>
          <a:srgbClr val="E54F48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-Interior">
  <p:cSld name="red_1_2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Interior">
  <p:cSld name="red_1_2_1">
    <p:bg>
      <p:bgPr>
        <a:solidFill>
          <a:srgbClr val="EFEFE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BarTop-Interior">
  <p:cSld name="red_1_1_2"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7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BarTop-Interior">
  <p:cSld name="red_1_1_1_2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BarTop-Interior">
  <p:cSld name="red_1_1_1_1_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9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54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BarTop-Interior">
  <p:cSld name="red_1_1_1_1_1_1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O NUM">
  <p:cSld name="CUSTOM_2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Interior">
  <p:cSld name="red_2_1_1">
    <p:bg>
      <p:bgPr>
        <a:solidFill>
          <a:srgbClr val="E54F48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Y">
  <p:cSld name="CUSTOM_2_2">
    <p:bg>
      <p:bgPr>
        <a:solidFill>
          <a:srgbClr val="54586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Cover">
  <p:cSld name="CUSTOM_2_1_2">
    <p:bg>
      <p:bgPr>
        <a:solidFill>
          <a:srgbClr val="52AAA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100" y="146650"/>
            <a:ext cx="1936575" cy="6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Cover">
  <p:cSld name="CUSTOM_2_1_1_1">
    <p:bg>
      <p:bgPr>
        <a:solidFill>
          <a:srgbClr val="E54F4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100" y="146650"/>
            <a:ext cx="1936575" cy="6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">
  <p:cSld name="CUSTOM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Interior 1">
  <p:cSld name="RED-Interior">
    <p:bg>
      <p:bgPr>
        <a:solidFill>
          <a:srgbClr val="A3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8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424" y="4809750"/>
            <a:ext cx="594900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Interior 1">
  <p:cSld name="POOL-Interior">
    <p:bg>
      <p:bgPr>
        <a:solidFill>
          <a:srgbClr val="52AAA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424" y="4809750"/>
            <a:ext cx="594900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Interior 1">
  <p:cSld name="MANGO-Interior">
    <p:bg>
      <p:bgPr>
        <a:solidFill>
          <a:srgbClr val="E54F48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424" y="4809750"/>
            <a:ext cx="594900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BarTop-Interior 1">
  <p:cSld name="LIGHT-GREY-BarTop-Interior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1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750" y="4809862"/>
            <a:ext cx="594300" cy="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BarTop-Interior 1">
  <p:cSld name="POOL-BarTop-Interior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2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750" y="4809862"/>
            <a:ext cx="594300" cy="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-Interior">
  <p:cSld name="red_1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BarTop-Interior 1">
  <p:cSld name="MANGO-BarTop-Interior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3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54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750" y="4809862"/>
            <a:ext cx="594300" cy="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BarTop-Interior 1">
  <p:cSld name="GREY-BarTop-Interior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4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6750" y="4809862"/>
            <a:ext cx="594300" cy="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BLANK 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Cover 1">
  <p:cSld name="POOL-Cover">
    <p:bg>
      <p:bgPr>
        <a:solidFill>
          <a:srgbClr val="52AAA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100" y="146650"/>
            <a:ext cx="1936500" cy="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Cover 1">
  <p:cSld name="MANGO-Cover">
    <p:bg>
      <p:bgPr>
        <a:solidFill>
          <a:srgbClr val="E54F48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100" y="146650"/>
            <a:ext cx="1936500" cy="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 1">
  <p:cSld name="Blank Slide 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Interior">
  <p:cSld name="red">
    <p:bg>
      <p:bgPr>
        <a:solidFill>
          <a:srgbClr val="CC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0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Interior">
  <p:cSld name="red_2">
    <p:bg>
      <p:bgPr>
        <a:solidFill>
          <a:srgbClr val="54586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1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Interior">
  <p:cSld name="red_2_1">
    <p:bg>
      <p:bgPr>
        <a:solidFill>
          <a:srgbClr val="52AAA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2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Interior">
  <p:cSld name="red_2_1_1">
    <p:bg>
      <p:bgPr>
        <a:solidFill>
          <a:srgbClr val="E54F48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3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Interior">
  <p:cSld name="red_1_2">
    <p:bg>
      <p:bgPr>
        <a:solidFill>
          <a:srgbClr val="EFEFE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-Interior">
  <p:cSld name="red_1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4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Interior">
  <p:cSld name="red_1_2">
    <p:bg>
      <p:bgPr>
        <a:solidFill>
          <a:srgbClr val="EFEFE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5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5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BarTop-Interior">
  <p:cSld name="red_1_1"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6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6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BarTop-Interior">
  <p:cSld name="red_1_1_1"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7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7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BarTop-Interior">
  <p:cSld name="red_1_1_1_1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8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54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8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BarTop-Interior">
  <p:cSld name="red_1_1_1_1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9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9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0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O NUM">
  <p:cSld name="CUSTOM_2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Y">
  <p:cSld name="CUSTOM_2_2">
    <p:bg>
      <p:bgPr>
        <a:solidFill>
          <a:srgbClr val="54586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2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Cover">
  <p:cSld name="CUSTOM_2_1">
    <p:bg>
      <p:bgPr>
        <a:solidFill>
          <a:srgbClr val="CC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GHT-GREY-BarTop-Interior">
  <p:cSld name="red_1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725" y="162475"/>
            <a:ext cx="951599" cy="36583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Tower-Cover">
  <p:cSld name="CUSTOM_2_1_4">
    <p:bg>
      <p:bgPr>
        <a:solidFill>
          <a:srgbClr val="CC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875" y="322925"/>
            <a:ext cx="1566125" cy="4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-Tower-Cover 1">
  <p:cSld name="CUSTOM_2_1_4_1">
    <p:bg>
      <p:bgPr>
        <a:solidFill>
          <a:srgbClr val="66666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875" y="322938"/>
            <a:ext cx="1566125" cy="46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Cover">
  <p:cSld name="CUSTOM_2_1_3">
    <p:bg>
      <p:bgPr>
        <a:solidFill>
          <a:srgbClr val="54586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Cover">
  <p:cSld name="CUSTOM_2_1_2">
    <p:bg>
      <p:bgPr>
        <a:solidFill>
          <a:srgbClr val="52AAA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Cover">
  <p:cSld name="CUSTOM_2_1_1">
    <p:bg>
      <p:bgPr>
        <a:solidFill>
          <a:srgbClr val="E54F4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150" y="307825"/>
            <a:ext cx="2192126" cy="8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OL-BarTop-Interior">
  <p:cSld name="red_1_1_1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GO-BarTop-Interior">
  <p:cSld name="red_1_1_1_1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0"/>
            <a:ext cx="9144000" cy="641700"/>
          </a:xfrm>
          <a:prstGeom prst="rect">
            <a:avLst/>
          </a:prstGeom>
          <a:solidFill>
            <a:srgbClr val="E54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6750" y="4809862"/>
            <a:ext cx="594300" cy="1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/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7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50" y="162449"/>
            <a:ext cx="951725" cy="3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cs.ansible.com/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nsible/ansible-examples/tree/master/lamp_haproxy" TargetMode="External"/><Relationship Id="rId4" Type="http://schemas.openxmlformats.org/officeDocument/2006/relationships/hyperlink" Target="https://github.com/ansible/ansible-examples/tree/master/windows" TargetMode="External"/><Relationship Id="rId5" Type="http://schemas.openxmlformats.org/officeDocument/2006/relationships/hyperlink" Target="https://github.com/ansible/ansible-lockdown" TargetMode="External"/><Relationship Id="rId6" Type="http://schemas.openxmlformats.org/officeDocument/2006/relationships/hyperlink" Target="https://github.com/privateip/network-demo" TargetMode="External"/><Relationship Id="rId7" Type="http://schemas.openxmlformats.org/officeDocument/2006/relationships/hyperlink" Target="http://galaxy.ansible.com/" TargetMode="External"/><Relationship Id="rId8" Type="http://schemas.openxmlformats.org/officeDocument/2006/relationships/hyperlink" Target="https://github.com/ansible/ansible-example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jpg"/><Relationship Id="rId4" Type="http://schemas.openxmlformats.org/officeDocument/2006/relationships/image" Target="../media/image10.png"/><Relationship Id="rId5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nsible.com/tower-trial" TargetMode="External"/><Relationship Id="rId4" Type="http://schemas.openxmlformats.org/officeDocument/2006/relationships/hyperlink" Target="https://www.ansible.com/get-started" TargetMode="External"/><Relationship Id="rId5" Type="http://schemas.openxmlformats.org/officeDocument/2006/relationships/hyperlink" Target="https://www.ansible.com/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38.png"/><Relationship Id="rId21" Type="http://schemas.openxmlformats.org/officeDocument/2006/relationships/image" Target="../media/image34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43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7" Type="http://schemas.openxmlformats.org/officeDocument/2006/relationships/image" Target="../media/image31.png"/><Relationship Id="rId16" Type="http://schemas.openxmlformats.org/officeDocument/2006/relationships/image" Target="../media/image52.png"/><Relationship Id="rId19" Type="http://schemas.openxmlformats.org/officeDocument/2006/relationships/image" Target="../media/image30.png"/><Relationship Id="rId18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Relationship Id="rId4" Type="http://schemas.openxmlformats.org/officeDocument/2006/relationships/hyperlink" Target="https://www.ansible.com/network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1"/>
          <p:cNvSpPr txBox="1"/>
          <p:nvPr/>
        </p:nvSpPr>
        <p:spPr>
          <a:xfrm>
            <a:off x="468200" y="1829100"/>
            <a:ext cx="6310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AUTOMATION FOR EVERYONE</a:t>
            </a:r>
            <a:endParaRPr b="1"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6" name="Google Shape;236;p81"/>
          <p:cNvSpPr txBox="1"/>
          <p:nvPr/>
        </p:nvSpPr>
        <p:spPr>
          <a:xfrm>
            <a:off x="468200" y="2333525"/>
            <a:ext cx="6310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Windows Automation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7" name="Google Shape;237;p81"/>
          <p:cNvSpPr txBox="1"/>
          <p:nvPr/>
        </p:nvSpPr>
        <p:spPr>
          <a:xfrm>
            <a:off x="504700" y="3364900"/>
            <a:ext cx="43851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Orcun Atakan</a:t>
            </a:r>
            <a:endParaRPr b="1"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Senior Solution Architect, Automation Tiger Team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 Hat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38" name="Google Shape;23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50" y="423925"/>
            <a:ext cx="235795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075" y="4832900"/>
            <a:ext cx="644701" cy="2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0"/>
          <p:cNvSpPr txBox="1"/>
          <p:nvPr/>
        </p:nvSpPr>
        <p:spPr>
          <a:xfrm>
            <a:off x="461950" y="544550"/>
            <a:ext cx="6510000" cy="4279500"/>
          </a:xfrm>
          <a:prstGeom prst="rect">
            <a:avLst/>
          </a:prstGeom>
          <a:solidFill>
            <a:srgbClr val="F0F0F1"/>
          </a:solidFill>
          <a:ln cap="flat" cmpd="sng" w="9525">
            <a:solidFill>
              <a:srgbClr val="909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 hosts: new_servers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 name: ensure common OS updates are current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win_updates: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register: update_result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 name: ensure domain membership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win_domain_membership: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dns_domain_name: contoso.corp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domain_admin_user: '{{ domain_admin_username }}'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domain_admin_password: '{{ domain_admin_password }}'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state: domain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register: domain_result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 name: reboot and wait for host if updates or domain change require 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win_reboot: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when: update_result.reboot_required or domain_result.reboot_required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 name: ensure local admin account exists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win_user: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name: localadmin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password: '{{ local_admin_password }}'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groups: Administrators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 name: ensure common tools are installed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win_chocolatey: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name: '{{ item }}'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with_items: ['sysinternals', 'googlechrome']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220"/>
              </a:spcBef>
              <a:spcAft>
                <a:spcPts val="0"/>
              </a:spcAft>
              <a:buClr>
                <a:srgbClr val="00206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/>
        </p:nvSpPr>
        <p:spPr>
          <a:xfrm>
            <a:off x="349550" y="117650"/>
            <a:ext cx="4936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PLAYBOOK EXAMPLE: WINDOWS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1"/>
          <p:cNvSpPr txBox="1"/>
          <p:nvPr/>
        </p:nvSpPr>
        <p:spPr>
          <a:xfrm>
            <a:off x="0" y="1794575"/>
            <a:ext cx="91440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ANSIBLE</a:t>
            </a:r>
            <a:endParaRPr b="1"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LANGUAGE OF DEVOPS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2"/>
          <p:cNvSpPr txBox="1"/>
          <p:nvPr/>
        </p:nvSpPr>
        <p:spPr>
          <a:xfrm>
            <a:off x="75800" y="3761300"/>
            <a:ext cx="9021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45860"/>
              </a:buClr>
              <a:buFont typeface="Arial"/>
              <a:buNone/>
            </a:pPr>
            <a: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Ansible is the first </a:t>
            </a:r>
            <a:r>
              <a:rPr b="1"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automation language </a:t>
            </a:r>
            <a: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that can be read and written across IT.</a:t>
            </a:r>
            <a:endParaRPr sz="1100">
              <a:solidFill>
                <a:srgbClr val="5458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45860"/>
              </a:buClr>
              <a:buFont typeface="Arial"/>
              <a:buNone/>
            </a:pPr>
            <a:r>
              <a:t/>
            </a:r>
            <a:endParaRPr sz="1100">
              <a:solidFill>
                <a:srgbClr val="5458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45860"/>
              </a:buClr>
              <a:buFont typeface="Arial"/>
              <a:buNone/>
            </a:pPr>
            <a: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Ansible is the only </a:t>
            </a:r>
            <a:r>
              <a:rPr b="1"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automation engine </a:t>
            </a:r>
            <a: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that can automate the entire </a:t>
            </a:r>
            <a:b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rgbClr val="545860"/>
                </a:solidFill>
                <a:latin typeface="Open Sans"/>
                <a:ea typeface="Open Sans"/>
                <a:cs typeface="Open Sans"/>
                <a:sym typeface="Open Sans"/>
              </a:rPr>
              <a:t>application lifecycle and continuous delivery pipeline.</a:t>
            </a:r>
            <a:endParaRPr sz="1100">
              <a:solidFill>
                <a:srgbClr val="5458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5" name="Google Shape;645;p92"/>
          <p:cNvGrpSpPr/>
          <p:nvPr/>
        </p:nvGrpSpPr>
        <p:grpSpPr>
          <a:xfrm>
            <a:off x="1472225" y="1013900"/>
            <a:ext cx="6060225" cy="2403075"/>
            <a:chOff x="1472225" y="2080700"/>
            <a:chExt cx="6060225" cy="2403075"/>
          </a:xfrm>
        </p:grpSpPr>
        <p:sp>
          <p:nvSpPr>
            <p:cNvPr id="646" name="Google Shape;646;p92"/>
            <p:cNvSpPr/>
            <p:nvPr/>
          </p:nvSpPr>
          <p:spPr>
            <a:xfrm>
              <a:off x="4622750" y="2412775"/>
              <a:ext cx="2909700" cy="83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2"/>
            <p:cNvSpPr/>
            <p:nvPr/>
          </p:nvSpPr>
          <p:spPr>
            <a:xfrm rot="10800000">
              <a:off x="1472225" y="2412775"/>
              <a:ext cx="2909700" cy="834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2"/>
            <p:cNvSpPr/>
            <p:nvPr/>
          </p:nvSpPr>
          <p:spPr>
            <a:xfrm>
              <a:off x="2064203" y="2696225"/>
              <a:ext cx="24294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development</a:t>
              </a:r>
              <a:r>
                <a:rPr lang="en">
                  <a:solidFill>
                    <a:srgbClr val="878787"/>
                  </a:solidFill>
                  <a:latin typeface="Open Sans"/>
                  <a:ea typeface="Open Sans"/>
                  <a:cs typeface="Open Sans"/>
                  <a:sym typeface="Open Sans"/>
                </a:rPr>
                <a:t>…</a:t>
              </a:r>
              <a:endParaRPr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92"/>
            <p:cNvSpPr/>
            <p:nvPr/>
          </p:nvSpPr>
          <p:spPr>
            <a:xfrm>
              <a:off x="5079677" y="2700925"/>
              <a:ext cx="20844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878787"/>
                  </a:solidFill>
                  <a:latin typeface="Open Sans"/>
                  <a:ea typeface="Open Sans"/>
                  <a:cs typeface="Open Sans"/>
                  <a:sym typeface="Open Sans"/>
                </a:rPr>
                <a:t>…</a:t>
              </a:r>
              <a:r>
                <a:rPr lang="en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to production.</a:t>
              </a:r>
              <a:endParaRPr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0" name="Google Shape;650;p92"/>
            <p:cNvSpPr txBox="1"/>
            <p:nvPr/>
          </p:nvSpPr>
          <p:spPr>
            <a:xfrm>
              <a:off x="3831150" y="2080700"/>
              <a:ext cx="1329300" cy="1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 PLAYBOOK</a:t>
              </a:r>
              <a:endParaRPr sz="900"/>
            </a:p>
          </p:txBody>
        </p:sp>
        <p:sp>
          <p:nvSpPr>
            <p:cNvPr id="651" name="Google Shape;651;p92"/>
            <p:cNvSpPr txBox="1"/>
            <p:nvPr/>
          </p:nvSpPr>
          <p:spPr>
            <a:xfrm>
              <a:off x="1690236" y="4321475"/>
              <a:ext cx="8394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DEV/TEST</a:t>
              </a:r>
              <a:endParaRPr/>
            </a:p>
          </p:txBody>
        </p:sp>
        <p:sp>
          <p:nvSpPr>
            <p:cNvPr id="652" name="Google Shape;652;p92"/>
            <p:cNvSpPr txBox="1"/>
            <p:nvPr/>
          </p:nvSpPr>
          <p:spPr>
            <a:xfrm>
              <a:off x="2919060" y="4321475"/>
              <a:ext cx="6630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Q/A</a:t>
              </a:r>
              <a:endParaRPr/>
            </a:p>
          </p:txBody>
        </p:sp>
        <p:sp>
          <p:nvSpPr>
            <p:cNvPr id="653" name="Google Shape;653;p92"/>
            <p:cNvSpPr txBox="1"/>
            <p:nvPr/>
          </p:nvSpPr>
          <p:spPr>
            <a:xfrm>
              <a:off x="3995561" y="4321475"/>
              <a:ext cx="9849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OPERATIONS</a:t>
              </a:r>
              <a:endParaRPr/>
            </a:p>
          </p:txBody>
        </p:sp>
        <p:sp>
          <p:nvSpPr>
            <p:cNvPr id="654" name="Google Shape;654;p92"/>
            <p:cNvSpPr txBox="1"/>
            <p:nvPr/>
          </p:nvSpPr>
          <p:spPr>
            <a:xfrm>
              <a:off x="5087220" y="4321475"/>
              <a:ext cx="12768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MANAGEMENT</a:t>
              </a:r>
              <a:endParaRPr/>
            </a:p>
          </p:txBody>
        </p:sp>
        <p:sp>
          <p:nvSpPr>
            <p:cNvPr id="655" name="Google Shape;655;p92"/>
            <p:cNvSpPr txBox="1"/>
            <p:nvPr/>
          </p:nvSpPr>
          <p:spPr>
            <a:xfrm>
              <a:off x="6246137" y="4321475"/>
              <a:ext cx="12768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OUTSOURCERS</a:t>
              </a:r>
              <a:endParaRPr/>
            </a:p>
          </p:txBody>
        </p:sp>
        <p:pic>
          <p:nvPicPr>
            <p:cNvPr descr="DevOps-Team.eps" id="656" name="Google Shape;656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68766" y="3529508"/>
              <a:ext cx="984900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-Team.eps" id="657" name="Google Shape;657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21063" y="3529508"/>
              <a:ext cx="984900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-Team.eps" id="658" name="Google Shape;658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17451" y="3529508"/>
              <a:ext cx="984900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-Team.eps" id="659" name="Google Shape;659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1140" y="3529508"/>
              <a:ext cx="984900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-Team.eps" id="660" name="Google Shape;660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66877" y="3529508"/>
              <a:ext cx="984900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7100" y="2329387"/>
              <a:ext cx="917399" cy="917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2" name="Google Shape;662;p92"/>
          <p:cNvSpPr txBox="1"/>
          <p:nvPr/>
        </p:nvSpPr>
        <p:spPr>
          <a:xfrm>
            <a:off x="347625" y="101175"/>
            <a:ext cx="4508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COMMUNICATION IS THE KEY TO DEVOPS</a:t>
            </a:r>
            <a:endParaRPr b="1" sz="16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3"/>
          <p:cNvSpPr txBox="1"/>
          <p:nvPr/>
        </p:nvSpPr>
        <p:spPr>
          <a:xfrm>
            <a:off x="349550" y="117650"/>
            <a:ext cx="5698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IS AUTOMATION  IMPORTANT?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93"/>
          <p:cNvSpPr txBox="1"/>
          <p:nvPr/>
        </p:nvSpPr>
        <p:spPr>
          <a:xfrm>
            <a:off x="454775" y="1106950"/>
            <a:ext cx="38394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Your applications and systems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are more than just collections of configurations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. They’re a finely tuned and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ordered list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of tasks and processes that result in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your working application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Ansible can do it all:</a:t>
            </a:r>
            <a:endParaRPr b="1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 • 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Provisioning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 • App Deployment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 • 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Configuration Management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 • 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Multi-tier Orchestration 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C3E3F"/>
              </a:buClr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69" name="Google Shape;66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75" y="874325"/>
            <a:ext cx="4866325" cy="3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4"/>
          <p:cNvSpPr/>
          <p:nvPr/>
        </p:nvSpPr>
        <p:spPr>
          <a:xfrm>
            <a:off x="233525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5" name="Google Shape;675;p94"/>
          <p:cNvSpPr/>
          <p:nvPr/>
        </p:nvSpPr>
        <p:spPr>
          <a:xfrm>
            <a:off x="1659575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6" name="Google Shape;676;p94"/>
          <p:cNvSpPr/>
          <p:nvPr/>
        </p:nvSpPr>
        <p:spPr>
          <a:xfrm>
            <a:off x="3136275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7" name="Google Shape;677;p94"/>
          <p:cNvSpPr/>
          <p:nvPr/>
        </p:nvSpPr>
        <p:spPr>
          <a:xfrm>
            <a:off x="4616900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8" name="Google Shape;678;p94"/>
          <p:cNvSpPr/>
          <p:nvPr/>
        </p:nvSpPr>
        <p:spPr>
          <a:xfrm>
            <a:off x="6064725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9" name="Google Shape;679;p94"/>
          <p:cNvSpPr/>
          <p:nvPr/>
        </p:nvSpPr>
        <p:spPr>
          <a:xfrm>
            <a:off x="7512550" y="1188775"/>
            <a:ext cx="1388700" cy="35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0" name="Google Shape;680;p94"/>
          <p:cNvSpPr txBox="1"/>
          <p:nvPr/>
        </p:nvSpPr>
        <p:spPr>
          <a:xfrm>
            <a:off x="338300" y="1289750"/>
            <a:ext cx="1483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1" name="Google Shape;681;p94"/>
          <p:cNvSpPr txBox="1"/>
          <p:nvPr/>
        </p:nvSpPr>
        <p:spPr>
          <a:xfrm>
            <a:off x="1648600" y="1289750"/>
            <a:ext cx="146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VIRT &amp; CONTAINER</a:t>
            </a:r>
            <a:endParaRPr b="1" sz="11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2" name="Google Shape;682;p94"/>
          <p:cNvSpPr txBox="1"/>
          <p:nvPr/>
        </p:nvSpPr>
        <p:spPr>
          <a:xfrm>
            <a:off x="3138424" y="1289750"/>
            <a:ext cx="138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3" name="Google Shape;683;p94"/>
          <p:cNvSpPr txBox="1"/>
          <p:nvPr/>
        </p:nvSpPr>
        <p:spPr>
          <a:xfrm>
            <a:off x="4617285" y="1289750"/>
            <a:ext cx="122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NETWORK</a:t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4" name="Google Shape;684;p94"/>
          <p:cNvSpPr txBox="1"/>
          <p:nvPr/>
        </p:nvSpPr>
        <p:spPr>
          <a:xfrm>
            <a:off x="6064725" y="1289750"/>
            <a:ext cx="13887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DEVOPS</a:t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5" name="Google Shape;685;p94"/>
          <p:cNvSpPr txBox="1"/>
          <p:nvPr/>
        </p:nvSpPr>
        <p:spPr>
          <a:xfrm>
            <a:off x="7512550" y="1289750"/>
            <a:ext cx="138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MONITORING</a:t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6" name="Google Shape;686;p94"/>
          <p:cNvSpPr txBox="1"/>
          <p:nvPr/>
        </p:nvSpPr>
        <p:spPr>
          <a:xfrm>
            <a:off x="5800" y="274550"/>
            <a:ext cx="9144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ANSIBLE AUTOMATES TECHNOLOGIES YOU USE</a:t>
            </a:r>
            <a:br>
              <a:rPr b="1" lang="en" sz="2000">
                <a:solidFill>
                  <a:srgbClr val="222222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>
                <a:solidFill>
                  <a:srgbClr val="222222"/>
                </a:solidFill>
                <a:latin typeface="Overpass"/>
                <a:ea typeface="Overpass"/>
                <a:cs typeface="Overpass"/>
                <a:sym typeface="Overpass"/>
              </a:rPr>
              <a:t>Time to automate is measured in minutes</a:t>
            </a:r>
            <a:endParaRPr>
              <a:solidFill>
                <a:srgbClr val="22222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7" name="Google Shape;687;p94"/>
          <p:cNvSpPr txBox="1"/>
          <p:nvPr/>
        </p:nvSpPr>
        <p:spPr>
          <a:xfrm>
            <a:off x="361850" y="1693100"/>
            <a:ext cx="11610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AWS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Azure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Digital Ocean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Google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OpenStack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Rackspace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b="1"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8" name="Google Shape;688;p94"/>
          <p:cNvSpPr txBox="1"/>
          <p:nvPr/>
        </p:nvSpPr>
        <p:spPr>
          <a:xfrm>
            <a:off x="1676625" y="1693100"/>
            <a:ext cx="1371600" cy="22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Docker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VMware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RHV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OpenShift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b="1"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9" name="Google Shape;689;p94"/>
          <p:cNvSpPr txBox="1"/>
          <p:nvPr/>
        </p:nvSpPr>
        <p:spPr>
          <a:xfrm>
            <a:off x="3138425" y="1693100"/>
            <a:ext cx="13671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ACLs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Files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Packages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IIS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Regedits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Shares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Services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Configs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Domains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b="1"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90" name="Google Shape;690;p94"/>
          <p:cNvSpPr txBox="1"/>
          <p:nvPr/>
        </p:nvSpPr>
        <p:spPr>
          <a:xfrm>
            <a:off x="4641025" y="1693100"/>
            <a:ext cx="13671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Arista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A10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Cumulus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Bigswitch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Cisco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Cumulus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Dell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F5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Juniper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Palo Alto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OpenSwitch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b="1"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91" name="Google Shape;691;p94"/>
          <p:cNvSpPr txBox="1"/>
          <p:nvPr/>
        </p:nvSpPr>
        <p:spPr>
          <a:xfrm>
            <a:off x="6039025" y="1707650"/>
            <a:ext cx="13887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Jira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Vagrant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Bamboo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Atlassian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Subversion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Slack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Hipchat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92" name="Google Shape;692;p94"/>
          <p:cNvSpPr txBox="1"/>
          <p:nvPr/>
        </p:nvSpPr>
        <p:spPr>
          <a:xfrm>
            <a:off x="7510025" y="1707650"/>
            <a:ext cx="13293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Dynatrace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Airbrake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BigPanda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Datadog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LogicMonitor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Nagios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New Relic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PagerDuty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Sensu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StackDriver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Zabbix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b="1"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93" name="Google Shape;693;p94"/>
          <p:cNvSpPr txBox="1"/>
          <p:nvPr/>
        </p:nvSpPr>
        <p:spPr>
          <a:xfrm>
            <a:off x="1730025" y="3343825"/>
            <a:ext cx="1225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100" u="none" cap="none" strike="noStrik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NetApp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Red Hat Storage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Infinidat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700"/>
          </a:p>
        </p:txBody>
      </p:sp>
      <p:sp>
        <p:nvSpPr>
          <p:cNvPr id="694" name="Google Shape;694;p94"/>
          <p:cNvSpPr txBox="1"/>
          <p:nvPr/>
        </p:nvSpPr>
        <p:spPr>
          <a:xfrm>
            <a:off x="345775" y="3343825"/>
            <a:ext cx="1225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lang="en" sz="11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OPERATING SYSTEMS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RHEL and Linux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UNIX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endParaRPr sz="1200">
              <a:solidFill>
                <a:srgbClr val="55596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960"/>
              </a:buClr>
              <a:buFont typeface="Overpass"/>
              <a:buNone/>
            </a:pPr>
            <a:r>
              <a:rPr b="1" lang="en" sz="1200">
                <a:solidFill>
                  <a:srgbClr val="555960"/>
                </a:solidFill>
                <a:latin typeface="Overpass"/>
                <a:ea typeface="Overpass"/>
                <a:cs typeface="Overpass"/>
                <a:sym typeface="Overpass"/>
              </a:rPr>
              <a:t>+more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5"/>
          <p:cNvSpPr txBox="1"/>
          <p:nvPr/>
        </p:nvSpPr>
        <p:spPr>
          <a:xfrm>
            <a:off x="349550" y="117650"/>
            <a:ext cx="4889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docs.ansible.com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0" name="Google Shape;70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150" y="947063"/>
            <a:ext cx="4889699" cy="368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6"/>
          <p:cNvSpPr txBox="1"/>
          <p:nvPr/>
        </p:nvSpPr>
        <p:spPr>
          <a:xfrm>
            <a:off x="349550" y="117638"/>
            <a:ext cx="399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PLAYBOOK EXAMPLES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96"/>
          <p:cNvSpPr txBox="1"/>
          <p:nvPr/>
        </p:nvSpPr>
        <p:spPr>
          <a:xfrm>
            <a:off x="477275" y="1046325"/>
            <a:ext cx="58161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LAMP + HAPROXY + NAGIOS</a:t>
            </a:r>
            <a:br>
              <a:rPr lang="en" sz="900">
                <a:solidFill>
                  <a:srgbClr val="56B3B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github.com/ansible/ansible-examples/tree/master/lamp_haproxy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  <a:br>
              <a:rPr lang="en" sz="900">
                <a:solidFill>
                  <a:srgbClr val="56B3B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github.com/ansible/ansible-examples/tree/master/windows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SECURITY COMPLIANCE</a:t>
            </a:r>
            <a:br>
              <a:rPr lang="en" sz="900">
                <a:solidFill>
                  <a:srgbClr val="56B3B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github.com/ansible/ansible-lockdown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r>
              <a:rPr b="1" lang="en" sz="1100">
                <a:solidFill>
                  <a:srgbClr val="56B3B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rgbClr val="56B3B5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github.com/privateip/network-demo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B3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MORE...</a:t>
            </a:r>
            <a:endParaRPr b="1" sz="1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galaxy.ansible.com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678C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/>
              </a:rPr>
              <a:t>github.com/ansible/ansible-examples</a:t>
            </a:r>
            <a:endParaRPr sz="1000">
              <a:solidFill>
                <a:srgbClr val="1678C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7"/>
          <p:cNvSpPr txBox="1"/>
          <p:nvPr/>
        </p:nvSpPr>
        <p:spPr>
          <a:xfrm>
            <a:off x="468200" y="1882975"/>
            <a:ext cx="6310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AUTOMATION FOR TEAMS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97"/>
          <p:cNvSpPr txBox="1"/>
          <p:nvPr/>
        </p:nvSpPr>
        <p:spPr>
          <a:xfrm>
            <a:off x="468200" y="2463600"/>
            <a:ext cx="6310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Ansible Tower technical introduction and overview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3" name="Google Shape;71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424" y="4809750"/>
            <a:ext cx="594951" cy="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00" y="423200"/>
            <a:ext cx="2247325" cy="6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8"/>
          <p:cNvSpPr txBox="1"/>
          <p:nvPr/>
        </p:nvSpPr>
        <p:spPr>
          <a:xfrm>
            <a:off x="490600" y="584400"/>
            <a:ext cx="4454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5850"/>
                </a:solidFill>
                <a:latin typeface="Open Sans"/>
                <a:ea typeface="Open Sans"/>
                <a:cs typeface="Open Sans"/>
                <a:sym typeface="Open Sans"/>
              </a:rPr>
              <a:t>WHAT IS ANSIBLE TOWER?</a:t>
            </a:r>
            <a:endParaRPr b="1" sz="1800">
              <a:solidFill>
                <a:srgbClr val="FF58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98"/>
          <p:cNvSpPr txBox="1"/>
          <p:nvPr/>
        </p:nvSpPr>
        <p:spPr>
          <a:xfrm>
            <a:off x="789675" y="2081250"/>
            <a:ext cx="32166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Role-based access control</a:t>
            </a:r>
            <a:b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b="1"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entire applications with </a:t>
            </a:r>
            <a:b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push-button deployment</a:t>
            </a:r>
            <a: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access</a:t>
            </a:r>
            <a:b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All automations are </a:t>
            </a: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centrally logged</a:t>
            </a:r>
            <a:r>
              <a:rPr b="1" lang="en" sz="1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98"/>
          <p:cNvSpPr txBox="1"/>
          <p:nvPr/>
        </p:nvSpPr>
        <p:spPr>
          <a:xfrm>
            <a:off x="513900" y="1133625"/>
            <a:ext cx="41055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C3E3F"/>
              </a:buClr>
              <a:buFont typeface="Arial"/>
              <a:buNone/>
            </a:pPr>
            <a:b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Ansible Tower is an </a:t>
            </a: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enterprise framework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controlling, securing and managing your Ansible </a:t>
            </a: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automation – with a </a:t>
            </a: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 and RESTful API.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2" name="Google Shape;722;p98"/>
          <p:cNvPicPr preferRelativeResize="0"/>
          <p:nvPr/>
        </p:nvPicPr>
        <p:blipFill rotWithShape="1">
          <a:blip r:embed="rId4">
            <a:alphaModFix/>
          </a:blip>
          <a:srcRect b="13038" l="0" r="0" t="-2468"/>
          <a:stretch/>
        </p:blipFill>
        <p:spPr>
          <a:xfrm>
            <a:off x="5078625" y="545275"/>
            <a:ext cx="4065374" cy="26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9"/>
          <p:cNvPicPr preferRelativeResize="0"/>
          <p:nvPr/>
        </p:nvPicPr>
        <p:blipFill rotWithShape="1">
          <a:blip r:embed="rId3">
            <a:alphaModFix/>
          </a:blip>
          <a:srcRect b="699" l="0" r="0" t="709"/>
          <a:stretch/>
        </p:blipFill>
        <p:spPr>
          <a:xfrm>
            <a:off x="-157225" y="-202850"/>
            <a:ext cx="9594351" cy="53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000" y="357700"/>
            <a:ext cx="2138000" cy="6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9"/>
          <p:cNvSpPr txBox="1"/>
          <p:nvPr/>
        </p:nvSpPr>
        <p:spPr>
          <a:xfrm>
            <a:off x="2195550" y="1255925"/>
            <a:ext cx="4736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ANSIBLE TOWER</a:t>
            </a:r>
            <a:endParaRPr b="1"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0" name="Google Shape;730;p99"/>
          <p:cNvSpPr txBox="1"/>
          <p:nvPr/>
        </p:nvSpPr>
        <p:spPr>
          <a:xfrm>
            <a:off x="2195550" y="2738250"/>
            <a:ext cx="4736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ANSIBLE ENGINE</a:t>
            </a:r>
            <a:endParaRPr b="1"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1" name="Google Shape;731;p99"/>
          <p:cNvSpPr txBox="1"/>
          <p:nvPr/>
        </p:nvSpPr>
        <p:spPr>
          <a:xfrm>
            <a:off x="2195550" y="1523148"/>
            <a:ext cx="4736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Scale + operationalize your automation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2" name="Google Shape;732;p99"/>
          <p:cNvSpPr txBox="1"/>
          <p:nvPr/>
        </p:nvSpPr>
        <p:spPr>
          <a:xfrm>
            <a:off x="2195550" y="3001150"/>
            <a:ext cx="4736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Support for your Ansible automation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3" name="Google Shape;733;p99"/>
          <p:cNvSpPr txBox="1"/>
          <p:nvPr/>
        </p:nvSpPr>
        <p:spPr>
          <a:xfrm>
            <a:off x="2534350" y="2010625"/>
            <a:ext cx="1262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4" name="Google Shape;734;p99"/>
          <p:cNvSpPr txBox="1"/>
          <p:nvPr/>
        </p:nvSpPr>
        <p:spPr>
          <a:xfrm>
            <a:off x="3875250" y="2010625"/>
            <a:ext cx="1319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KNOWLEDGE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5" name="Google Shape;735;p99"/>
          <p:cNvSpPr txBox="1"/>
          <p:nvPr/>
        </p:nvSpPr>
        <p:spPr>
          <a:xfrm>
            <a:off x="5322800" y="2010625"/>
            <a:ext cx="1319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DELEGATION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6" name="Google Shape;736;p99"/>
          <p:cNvSpPr txBox="1"/>
          <p:nvPr/>
        </p:nvSpPr>
        <p:spPr>
          <a:xfrm>
            <a:off x="2505700" y="3544500"/>
            <a:ext cx="12624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SIMPLE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7" name="Google Shape;737;p99"/>
          <p:cNvSpPr txBox="1"/>
          <p:nvPr/>
        </p:nvSpPr>
        <p:spPr>
          <a:xfrm>
            <a:off x="3846600" y="3544500"/>
            <a:ext cx="1319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POWERFUL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8" name="Google Shape;738;p99"/>
          <p:cNvSpPr txBox="1"/>
          <p:nvPr/>
        </p:nvSpPr>
        <p:spPr>
          <a:xfrm>
            <a:off x="5322800" y="3544500"/>
            <a:ext cx="1319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AGENTLESS</a:t>
            </a:r>
            <a:endParaRPr b="1"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9" name="Google Shape;739;p99"/>
          <p:cNvSpPr txBox="1"/>
          <p:nvPr/>
        </p:nvSpPr>
        <p:spPr>
          <a:xfrm>
            <a:off x="1700100" y="4372975"/>
            <a:ext cx="5743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FUELED BY AN INNOVATIVE </a:t>
            </a:r>
            <a:r>
              <a:rPr b="1"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OPEN SOURCE</a:t>
            </a: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COMMUNITY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2"/>
          <p:cNvSpPr txBox="1"/>
          <p:nvPr/>
        </p:nvSpPr>
        <p:spPr>
          <a:xfrm>
            <a:off x="0" y="1703725"/>
            <a:ext cx="91440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</a:t>
            </a: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4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REPEAT IT</a:t>
            </a:r>
            <a:endParaRPr sz="4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5" name="Google Shape;245;p82"/>
          <p:cNvCxnSpPr/>
          <p:nvPr/>
        </p:nvCxnSpPr>
        <p:spPr>
          <a:xfrm>
            <a:off x="3148450" y="2815950"/>
            <a:ext cx="2171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0"/>
          <p:cNvSpPr txBox="1"/>
          <p:nvPr/>
        </p:nvSpPr>
        <p:spPr>
          <a:xfrm>
            <a:off x="783200" y="1540525"/>
            <a:ext cx="650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Have you used Ansible already?  </a:t>
            </a:r>
            <a:br>
              <a:rPr lang="en">
                <a:solidFill>
                  <a:srgbClr val="9A0203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1" lang="en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Try Tower for free:</a:t>
            </a:r>
            <a:r>
              <a:rPr lang="en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/>
              </a:rPr>
              <a:t>ansible.com/tower-trial</a:t>
            </a:r>
            <a:b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Would you like to learn Ansible?  </a:t>
            </a:r>
            <a:b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1" lang="en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It’s easy to get started: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/>
              </a:rPr>
              <a:t>ansible.com/get-started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Want to learn more?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Videos, webinars, case studies, whitepapers:</a:t>
            </a:r>
            <a:r>
              <a:rPr lang="en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/>
              </a:rPr>
              <a:t>ansible.com/resources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5" name="Google Shape;745;p100"/>
          <p:cNvSpPr txBox="1"/>
          <p:nvPr/>
        </p:nvSpPr>
        <p:spPr>
          <a:xfrm>
            <a:off x="783200" y="674975"/>
            <a:ext cx="5475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GETTING STARTED</a:t>
            </a:r>
            <a:endParaRPr b="1"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746" name="Google Shape;746;p100"/>
          <p:cNvCxnSpPr/>
          <p:nvPr/>
        </p:nvCxnSpPr>
        <p:spPr>
          <a:xfrm>
            <a:off x="850975" y="3296725"/>
            <a:ext cx="8283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00"/>
          <p:cNvCxnSpPr/>
          <p:nvPr/>
        </p:nvCxnSpPr>
        <p:spPr>
          <a:xfrm>
            <a:off x="850975" y="2306125"/>
            <a:ext cx="8283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1"/>
          <p:cNvSpPr txBox="1"/>
          <p:nvPr>
            <p:ph type="title"/>
          </p:nvPr>
        </p:nvSpPr>
        <p:spPr>
          <a:xfrm>
            <a:off x="203925" y="171725"/>
            <a:ext cx="5119200" cy="3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.Net Music Store App with DB</a:t>
            </a:r>
            <a:endParaRPr/>
          </a:p>
        </p:txBody>
      </p:sp>
      <p:sp>
        <p:nvSpPr>
          <p:cNvPr id="753" name="Google Shape;753;p101"/>
          <p:cNvSpPr/>
          <p:nvPr/>
        </p:nvSpPr>
        <p:spPr>
          <a:xfrm>
            <a:off x="385113" y="10725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01"/>
          <p:cNvSpPr/>
          <p:nvPr/>
        </p:nvSpPr>
        <p:spPr>
          <a:xfrm>
            <a:off x="537513" y="12249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IIS</a:t>
            </a:r>
            <a:endParaRPr/>
          </a:p>
        </p:txBody>
      </p:sp>
      <p:sp>
        <p:nvSpPr>
          <p:cNvPr id="755" name="Google Shape;755;p101"/>
          <p:cNvSpPr/>
          <p:nvPr/>
        </p:nvSpPr>
        <p:spPr>
          <a:xfrm>
            <a:off x="2608888" y="10725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SQL DB</a:t>
            </a:r>
            <a:endParaRPr/>
          </a:p>
        </p:txBody>
      </p:sp>
      <p:sp>
        <p:nvSpPr>
          <p:cNvPr id="756" name="Google Shape;756;p101"/>
          <p:cNvSpPr txBox="1"/>
          <p:nvPr/>
        </p:nvSpPr>
        <p:spPr>
          <a:xfrm>
            <a:off x="1564400" y="2052450"/>
            <a:ext cx="1364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VMware - Test</a:t>
            </a:r>
            <a:endParaRPr/>
          </a:p>
        </p:txBody>
      </p:sp>
      <p:sp>
        <p:nvSpPr>
          <p:cNvPr id="757" name="Google Shape;757;p101"/>
          <p:cNvSpPr/>
          <p:nvPr/>
        </p:nvSpPr>
        <p:spPr>
          <a:xfrm>
            <a:off x="4930338" y="10725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01"/>
          <p:cNvSpPr/>
          <p:nvPr/>
        </p:nvSpPr>
        <p:spPr>
          <a:xfrm>
            <a:off x="5082738" y="12249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IIS</a:t>
            </a:r>
            <a:endParaRPr/>
          </a:p>
        </p:txBody>
      </p:sp>
      <p:sp>
        <p:nvSpPr>
          <p:cNvPr id="759" name="Google Shape;759;p101"/>
          <p:cNvSpPr/>
          <p:nvPr/>
        </p:nvSpPr>
        <p:spPr>
          <a:xfrm>
            <a:off x="7154113" y="1072575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SQL DB</a:t>
            </a:r>
            <a:endParaRPr/>
          </a:p>
        </p:txBody>
      </p:sp>
      <p:sp>
        <p:nvSpPr>
          <p:cNvPr id="760" name="Google Shape;760;p101"/>
          <p:cNvSpPr txBox="1"/>
          <p:nvPr/>
        </p:nvSpPr>
        <p:spPr>
          <a:xfrm>
            <a:off x="6091675" y="2052450"/>
            <a:ext cx="1627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 - Dev</a:t>
            </a:r>
            <a:endParaRPr/>
          </a:p>
        </p:txBody>
      </p:sp>
      <p:sp>
        <p:nvSpPr>
          <p:cNvPr id="761" name="Google Shape;761;p101"/>
          <p:cNvSpPr/>
          <p:nvPr/>
        </p:nvSpPr>
        <p:spPr>
          <a:xfrm>
            <a:off x="4075175" y="3307550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01"/>
          <p:cNvSpPr/>
          <p:nvPr/>
        </p:nvSpPr>
        <p:spPr>
          <a:xfrm>
            <a:off x="4227575" y="3459950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IIS</a:t>
            </a:r>
            <a:endParaRPr/>
          </a:p>
        </p:txBody>
      </p:sp>
      <p:sp>
        <p:nvSpPr>
          <p:cNvPr id="763" name="Google Shape;763;p101"/>
          <p:cNvSpPr/>
          <p:nvPr/>
        </p:nvSpPr>
        <p:spPr>
          <a:xfrm>
            <a:off x="6298950" y="3307550"/>
            <a:ext cx="1364100" cy="7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Win2016 + SQL DB</a:t>
            </a:r>
            <a:endParaRPr/>
          </a:p>
        </p:txBody>
      </p:sp>
      <p:sp>
        <p:nvSpPr>
          <p:cNvPr id="764" name="Google Shape;764;p101"/>
          <p:cNvSpPr txBox="1"/>
          <p:nvPr/>
        </p:nvSpPr>
        <p:spPr>
          <a:xfrm>
            <a:off x="4177400" y="4513475"/>
            <a:ext cx="1364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- Prod</a:t>
            </a:r>
            <a:endParaRPr/>
          </a:p>
        </p:txBody>
      </p:sp>
      <p:sp>
        <p:nvSpPr>
          <p:cNvPr id="765" name="Google Shape;765;p101"/>
          <p:cNvSpPr/>
          <p:nvPr/>
        </p:nvSpPr>
        <p:spPr>
          <a:xfrm>
            <a:off x="2055849" y="3307550"/>
            <a:ext cx="1464300" cy="7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  <p:cxnSp>
        <p:nvCxnSpPr>
          <p:cNvPr id="766" name="Google Shape;766;p101"/>
          <p:cNvCxnSpPr/>
          <p:nvPr/>
        </p:nvCxnSpPr>
        <p:spPr>
          <a:xfrm>
            <a:off x="215425" y="2800650"/>
            <a:ext cx="86265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101"/>
          <p:cNvCxnSpPr/>
          <p:nvPr/>
        </p:nvCxnSpPr>
        <p:spPr>
          <a:xfrm>
            <a:off x="4389475" y="745050"/>
            <a:ext cx="0" cy="18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83"/>
          <p:cNvPicPr preferRelativeResize="0"/>
          <p:nvPr/>
        </p:nvPicPr>
        <p:blipFill rotWithShape="1">
          <a:blip r:embed="rId3">
            <a:alphaModFix/>
          </a:blip>
          <a:srcRect b="0" l="0" r="23082" t="0"/>
          <a:stretch/>
        </p:blipFill>
        <p:spPr>
          <a:xfrm>
            <a:off x="4344350" y="922875"/>
            <a:ext cx="4799651" cy="36818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3"/>
          <p:cNvSpPr txBox="1"/>
          <p:nvPr/>
        </p:nvSpPr>
        <p:spPr>
          <a:xfrm>
            <a:off x="349550" y="117638"/>
            <a:ext cx="399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WHAT IS ANSIBLE AUTOMATION?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2" name="Google Shape;252;p83"/>
          <p:cNvSpPr txBox="1"/>
          <p:nvPr/>
        </p:nvSpPr>
        <p:spPr>
          <a:xfrm>
            <a:off x="349550" y="2735650"/>
            <a:ext cx="42819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Ansible Tower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is an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enterprise framework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for controlling, securing and managing your Ansible automation with a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UI and RESTful API.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3" name="Google Shape;253;p83"/>
          <p:cNvSpPr txBox="1"/>
          <p:nvPr/>
        </p:nvSpPr>
        <p:spPr>
          <a:xfrm>
            <a:off x="349550" y="1487950"/>
            <a:ext cx="45282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Ansible is an open source community project sponsored by Red Hat. 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It’s a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simple automation language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that can perfectly describe IT </a:t>
            </a:r>
            <a:b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application environments in </a:t>
            </a:r>
            <a: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4"/>
          <p:cNvSpPr/>
          <p:nvPr/>
        </p:nvSpPr>
        <p:spPr>
          <a:xfrm>
            <a:off x="964400" y="2028925"/>
            <a:ext cx="6963300" cy="2012700"/>
          </a:xfrm>
          <a:prstGeom prst="rect">
            <a:avLst/>
          </a:prstGeom>
          <a:solidFill>
            <a:srgbClr val="000000">
              <a:alpha val="619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4"/>
          <p:cNvSpPr txBox="1"/>
          <p:nvPr/>
        </p:nvSpPr>
        <p:spPr>
          <a:xfrm>
            <a:off x="3659888" y="2553000"/>
            <a:ext cx="15159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00+ 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Ansible modules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84"/>
          <p:cNvSpPr txBox="1"/>
          <p:nvPr/>
        </p:nvSpPr>
        <p:spPr>
          <a:xfrm>
            <a:off x="1423750" y="2553000"/>
            <a:ext cx="16701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31,000+ 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Stars on GitHub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84"/>
          <p:cNvSpPr txBox="1"/>
          <p:nvPr/>
        </p:nvSpPr>
        <p:spPr>
          <a:xfrm>
            <a:off x="5596550" y="2553000"/>
            <a:ext cx="2123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500,000+ 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Downloads a month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" name="Google Shape;262;p84"/>
          <p:cNvCxnSpPr/>
          <p:nvPr/>
        </p:nvCxnSpPr>
        <p:spPr>
          <a:xfrm flipH="1">
            <a:off x="3413350" y="2439825"/>
            <a:ext cx="900" cy="1036800"/>
          </a:xfrm>
          <a:prstGeom prst="straightConnector1">
            <a:avLst/>
          </a:prstGeom>
          <a:noFill/>
          <a:ln cap="flat" cmpd="sng" w="9525">
            <a:solidFill>
              <a:srgbClr val="5458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84"/>
          <p:cNvCxnSpPr/>
          <p:nvPr/>
        </p:nvCxnSpPr>
        <p:spPr>
          <a:xfrm flipH="1">
            <a:off x="5385725" y="2476467"/>
            <a:ext cx="900" cy="1036800"/>
          </a:xfrm>
          <a:prstGeom prst="straightConnector1">
            <a:avLst/>
          </a:prstGeom>
          <a:noFill/>
          <a:ln cap="flat" cmpd="sng" w="9525">
            <a:solidFill>
              <a:srgbClr val="54586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2AAAC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5"/>
          <p:cNvSpPr/>
          <p:nvPr/>
        </p:nvSpPr>
        <p:spPr>
          <a:xfrm>
            <a:off x="396550" y="9235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85"/>
          <p:cNvSpPr/>
          <p:nvPr/>
        </p:nvSpPr>
        <p:spPr>
          <a:xfrm>
            <a:off x="518200" y="1067000"/>
            <a:ext cx="2376600" cy="4527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CROSS PLATFORM </a:t>
            </a:r>
            <a:endParaRPr b="1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0" name="Google Shape;270;p85"/>
          <p:cNvSpPr txBox="1"/>
          <p:nvPr/>
        </p:nvSpPr>
        <p:spPr>
          <a:xfrm>
            <a:off x="518200" y="1510223"/>
            <a:ext cx="2376600" cy="9081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Agentless support for all major OS variants, physical, virtual, cloud and network devices.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1" name="Google Shape;271;p85"/>
          <p:cNvSpPr/>
          <p:nvPr/>
        </p:nvSpPr>
        <p:spPr>
          <a:xfrm>
            <a:off x="3292150" y="9235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2" name="Google Shape;272;p85"/>
          <p:cNvSpPr/>
          <p:nvPr/>
        </p:nvSpPr>
        <p:spPr>
          <a:xfrm>
            <a:off x="3413800" y="1067000"/>
            <a:ext cx="2376600" cy="4527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HUMAN READABLE</a:t>
            </a:r>
            <a:r>
              <a:rPr b="1" lang="en" sz="1100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100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3" name="Google Shape;273;p85"/>
          <p:cNvSpPr txBox="1"/>
          <p:nvPr/>
        </p:nvSpPr>
        <p:spPr>
          <a:xfrm>
            <a:off x="3413800" y="1510223"/>
            <a:ext cx="2376600" cy="9081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Perfectly describe and document every aspect of your application environment.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4" name="Google Shape;274;p85"/>
          <p:cNvSpPr/>
          <p:nvPr/>
        </p:nvSpPr>
        <p:spPr>
          <a:xfrm>
            <a:off x="6187750" y="9235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5" name="Google Shape;275;p85"/>
          <p:cNvSpPr/>
          <p:nvPr/>
        </p:nvSpPr>
        <p:spPr>
          <a:xfrm>
            <a:off x="6309400" y="1067000"/>
            <a:ext cx="2376600" cy="4527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PERFECT DESCRIPTION OF APPLICATION</a:t>
            </a:r>
            <a:endParaRPr b="1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" name="Google Shape;276;p85"/>
          <p:cNvSpPr txBox="1"/>
          <p:nvPr/>
        </p:nvSpPr>
        <p:spPr>
          <a:xfrm>
            <a:off x="6309400" y="1510223"/>
            <a:ext cx="2376600" cy="9081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b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Every change can be made by Playbooks, ensuring everyone is on the same page.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" name="Google Shape;277;p85"/>
          <p:cNvSpPr/>
          <p:nvPr/>
        </p:nvSpPr>
        <p:spPr>
          <a:xfrm>
            <a:off x="396550" y="27523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" name="Google Shape;278;p85"/>
          <p:cNvSpPr/>
          <p:nvPr/>
        </p:nvSpPr>
        <p:spPr>
          <a:xfrm>
            <a:off x="518200" y="2895800"/>
            <a:ext cx="2376600" cy="4527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VERSION CONTROLLED</a:t>
            </a:r>
            <a:endParaRPr b="1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" name="Google Shape;279;p85"/>
          <p:cNvSpPr txBox="1"/>
          <p:nvPr/>
        </p:nvSpPr>
        <p:spPr>
          <a:xfrm>
            <a:off x="518200" y="3567623"/>
            <a:ext cx="237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Playbooks are plain-text. Treat them like code in your existing version control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0" name="Google Shape;280;p85"/>
          <p:cNvSpPr/>
          <p:nvPr/>
        </p:nvSpPr>
        <p:spPr>
          <a:xfrm>
            <a:off x="3292150" y="27523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1" name="Google Shape;281;p85"/>
          <p:cNvSpPr/>
          <p:nvPr/>
        </p:nvSpPr>
        <p:spPr>
          <a:xfrm>
            <a:off x="3413800" y="2895800"/>
            <a:ext cx="2376600" cy="4527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DYNAMIC INVENTORIES</a:t>
            </a:r>
            <a:endParaRPr b="1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2" name="Google Shape;282;p85"/>
          <p:cNvSpPr txBox="1"/>
          <p:nvPr/>
        </p:nvSpPr>
        <p:spPr>
          <a:xfrm>
            <a:off x="3413800" y="3567623"/>
            <a:ext cx="237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Capture all the servers 100% of the time, regardless of infrastructure, location, etc.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" name="Google Shape;283;p85"/>
          <p:cNvSpPr/>
          <p:nvPr/>
        </p:nvSpPr>
        <p:spPr>
          <a:xfrm>
            <a:off x="6187750" y="2752350"/>
            <a:ext cx="2622900" cy="16212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4" name="Google Shape;284;p85"/>
          <p:cNvSpPr/>
          <p:nvPr/>
        </p:nvSpPr>
        <p:spPr>
          <a:xfrm>
            <a:off x="6309400" y="2895800"/>
            <a:ext cx="2376600" cy="6300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Overpass"/>
                <a:ea typeface="Overpass"/>
                <a:cs typeface="Overpass"/>
                <a:sym typeface="Overpass"/>
              </a:rPr>
              <a:t>ORCHESTRATION PLAYS WELL WITH OTHERS </a:t>
            </a:r>
            <a:endParaRPr b="1">
              <a:solidFill>
                <a:srgbClr val="F2F2F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5" name="Google Shape;285;p85"/>
          <p:cNvSpPr txBox="1"/>
          <p:nvPr/>
        </p:nvSpPr>
        <p:spPr>
          <a:xfrm>
            <a:off x="6312400" y="3395373"/>
            <a:ext cx="2376600" cy="908100"/>
          </a:xfrm>
          <a:prstGeom prst="rect">
            <a:avLst/>
          </a:prstGeom>
          <a:solidFill>
            <a:srgbClr val="3884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b="1" sz="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Every change can be made by Playbooks, ensuring everyone is on the same page.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6" name="Google Shape;286;p85"/>
          <p:cNvSpPr txBox="1"/>
          <p:nvPr/>
        </p:nvSpPr>
        <p:spPr>
          <a:xfrm>
            <a:off x="567275" y="412075"/>
            <a:ext cx="4222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 ANSIBLE WAY</a:t>
            </a:r>
            <a:endParaRPr b="1" sz="1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2AAAC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6"/>
          <p:cNvSpPr txBox="1"/>
          <p:nvPr/>
        </p:nvSpPr>
        <p:spPr>
          <a:xfrm>
            <a:off x="789900" y="1813700"/>
            <a:ext cx="15387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SIMPLE</a:t>
            </a:r>
            <a:endParaRPr b="1" sz="1600">
              <a:solidFill>
                <a:srgbClr val="EFEFE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2" name="Google Shape;292;p86"/>
          <p:cNvSpPr txBox="1"/>
          <p:nvPr/>
        </p:nvSpPr>
        <p:spPr>
          <a:xfrm>
            <a:off x="3292025" y="1706300"/>
            <a:ext cx="2196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1" i="0" lang="en" sz="1600" u="none" cap="none" strike="noStrike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POWERFUL</a:t>
            </a:r>
            <a:endParaRPr b="1" i="0" sz="1600" u="none" cap="none" strike="noStrike">
              <a:solidFill>
                <a:srgbClr val="EFEFE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3" name="Google Shape;293;p86"/>
          <p:cNvSpPr txBox="1"/>
          <p:nvPr/>
        </p:nvSpPr>
        <p:spPr>
          <a:xfrm>
            <a:off x="6322275" y="1706300"/>
            <a:ext cx="2196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1" i="0" lang="en" sz="1600" u="none" cap="none" strike="noStrike">
                <a:solidFill>
                  <a:srgbClr val="EFEFEF"/>
                </a:solidFill>
                <a:latin typeface="Overpass"/>
                <a:ea typeface="Overpass"/>
                <a:cs typeface="Overpass"/>
                <a:sym typeface="Overpass"/>
              </a:rPr>
              <a:t>AGENTLESS</a:t>
            </a:r>
            <a:endParaRPr b="1" i="0" sz="1600" u="none" cap="none" strike="noStrike">
              <a:solidFill>
                <a:srgbClr val="EFEFE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4" name="Google Shape;294;p86"/>
          <p:cNvSpPr/>
          <p:nvPr/>
        </p:nvSpPr>
        <p:spPr>
          <a:xfrm>
            <a:off x="3442925" y="2395600"/>
            <a:ext cx="2196600" cy="171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App deployment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Configuration management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Workflow orchestration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Network automation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Orchestrate the app lifecycle</a:t>
            </a:r>
            <a:endParaRPr b="1"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5" name="Google Shape;295;p86"/>
          <p:cNvSpPr/>
          <p:nvPr/>
        </p:nvSpPr>
        <p:spPr>
          <a:xfrm>
            <a:off x="564825" y="2395000"/>
            <a:ext cx="2141400" cy="180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Human readable automation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special coding skills needed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Tasks executed in order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Usable by every team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Get productive quickly</a:t>
            </a:r>
            <a:endParaRPr b="1"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6" name="Google Shape;296;p86"/>
          <p:cNvSpPr/>
          <p:nvPr/>
        </p:nvSpPr>
        <p:spPr>
          <a:xfrm>
            <a:off x="6464426" y="2395600"/>
            <a:ext cx="2141400" cy="18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Agentless architecture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Uses OpenSSH &amp; WinRM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agents to exploit or update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Get started immediately</a:t>
            </a:r>
            <a:endParaRPr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More efficient &amp; more secure</a:t>
            </a:r>
            <a:endParaRPr b="1" i="0" sz="11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7" name="Google Shape;297;p86"/>
          <p:cNvCxnSpPr/>
          <p:nvPr/>
        </p:nvCxnSpPr>
        <p:spPr>
          <a:xfrm>
            <a:off x="3029354" y="818309"/>
            <a:ext cx="0" cy="351480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86"/>
          <p:cNvCxnSpPr/>
          <p:nvPr/>
        </p:nvCxnSpPr>
        <p:spPr>
          <a:xfrm>
            <a:off x="6043637" y="810381"/>
            <a:ext cx="0" cy="351480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75" y="1122650"/>
            <a:ext cx="350450" cy="5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313" y="1122650"/>
            <a:ext cx="556023" cy="5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199" y="1122650"/>
            <a:ext cx="413152" cy="5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86"/>
          <p:cNvSpPr txBox="1"/>
          <p:nvPr/>
        </p:nvSpPr>
        <p:spPr>
          <a:xfrm>
            <a:off x="349550" y="117638"/>
            <a:ext cx="399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ANSIBLE?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7"/>
          <p:cNvSpPr txBox="1"/>
          <p:nvPr/>
        </p:nvSpPr>
        <p:spPr>
          <a:xfrm>
            <a:off x="349550" y="117638"/>
            <a:ext cx="399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WHAT CAN I DO WITH ANSIBLE?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8" name="Google Shape;308;p87"/>
          <p:cNvSpPr txBox="1"/>
          <p:nvPr/>
        </p:nvSpPr>
        <p:spPr>
          <a:xfrm>
            <a:off x="959150" y="1021513"/>
            <a:ext cx="8027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Automate the deployment and management of your entire IT footprint. </a:t>
            </a:r>
            <a:br>
              <a:rPr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9" name="Google Shape;309;p87"/>
          <p:cNvSpPr/>
          <p:nvPr/>
        </p:nvSpPr>
        <p:spPr>
          <a:xfrm>
            <a:off x="9591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Orchestration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0" name="Google Shape;310;p87"/>
          <p:cNvSpPr txBox="1"/>
          <p:nvPr/>
        </p:nvSpPr>
        <p:spPr>
          <a:xfrm>
            <a:off x="959150" y="1611575"/>
            <a:ext cx="7132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Do this...</a:t>
            </a:r>
            <a:b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b="1"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1" name="Google Shape;311;p87"/>
          <p:cNvSpPr/>
          <p:nvPr/>
        </p:nvSpPr>
        <p:spPr>
          <a:xfrm>
            <a:off x="959150" y="30872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Firewalls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2" name="Google Shape;312;p87"/>
          <p:cNvSpPr/>
          <p:nvPr/>
        </p:nvSpPr>
        <p:spPr>
          <a:xfrm>
            <a:off x="21783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Configuration Management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3" name="Google Shape;313;p87"/>
          <p:cNvSpPr/>
          <p:nvPr/>
        </p:nvSpPr>
        <p:spPr>
          <a:xfrm>
            <a:off x="33679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Application Deployment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4" name="Google Shape;314;p87"/>
          <p:cNvSpPr/>
          <p:nvPr/>
        </p:nvSpPr>
        <p:spPr>
          <a:xfrm>
            <a:off x="45871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Provisioning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5" name="Google Shape;315;p87"/>
          <p:cNvSpPr/>
          <p:nvPr/>
        </p:nvSpPr>
        <p:spPr>
          <a:xfrm>
            <a:off x="57767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Continuous Delivery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6" name="Google Shape;316;p87"/>
          <p:cNvSpPr/>
          <p:nvPr/>
        </p:nvSpPr>
        <p:spPr>
          <a:xfrm>
            <a:off x="6995950" y="1944275"/>
            <a:ext cx="1095300" cy="56970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Security and Compliance</a:t>
            </a:r>
            <a:endParaRPr sz="9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7" name="Google Shape;317;p87"/>
          <p:cNvSpPr txBox="1"/>
          <p:nvPr/>
        </p:nvSpPr>
        <p:spPr>
          <a:xfrm>
            <a:off x="959150" y="2754575"/>
            <a:ext cx="7132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On these...</a:t>
            </a:r>
            <a:br>
              <a:rPr b="1" lang="en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b="1"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8" name="Google Shape;318;p87"/>
          <p:cNvSpPr/>
          <p:nvPr/>
        </p:nvSpPr>
        <p:spPr>
          <a:xfrm>
            <a:off x="2412625" y="30872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Load Balancers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9" name="Google Shape;319;p87"/>
          <p:cNvSpPr/>
          <p:nvPr/>
        </p:nvSpPr>
        <p:spPr>
          <a:xfrm>
            <a:off x="3866100" y="30872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Applications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0" name="Google Shape;320;p87"/>
          <p:cNvSpPr/>
          <p:nvPr/>
        </p:nvSpPr>
        <p:spPr>
          <a:xfrm>
            <a:off x="5319575" y="30872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1" name="Google Shape;321;p87"/>
          <p:cNvSpPr/>
          <p:nvPr/>
        </p:nvSpPr>
        <p:spPr>
          <a:xfrm>
            <a:off x="6773050" y="30872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Clouds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2" name="Google Shape;322;p87"/>
          <p:cNvSpPr/>
          <p:nvPr/>
        </p:nvSpPr>
        <p:spPr>
          <a:xfrm>
            <a:off x="959150" y="37730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Servers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3" name="Google Shape;323;p87"/>
          <p:cNvSpPr/>
          <p:nvPr/>
        </p:nvSpPr>
        <p:spPr>
          <a:xfrm>
            <a:off x="2412625" y="37730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4" name="Google Shape;324;p87"/>
          <p:cNvSpPr/>
          <p:nvPr/>
        </p:nvSpPr>
        <p:spPr>
          <a:xfrm>
            <a:off x="3866100" y="37730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5" name="Google Shape;325;p87"/>
          <p:cNvSpPr/>
          <p:nvPr/>
        </p:nvSpPr>
        <p:spPr>
          <a:xfrm>
            <a:off x="6773050" y="3773075"/>
            <a:ext cx="13182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And more...</a:t>
            </a:r>
            <a:endParaRPr b="1" sz="9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6" name="Google Shape;326;p87"/>
          <p:cNvSpPr/>
          <p:nvPr/>
        </p:nvSpPr>
        <p:spPr>
          <a:xfrm>
            <a:off x="5319575" y="3773075"/>
            <a:ext cx="1318200" cy="56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Network Devices</a:t>
            </a:r>
            <a:endParaRPr sz="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8"/>
          <p:cNvGrpSpPr/>
          <p:nvPr/>
        </p:nvGrpSpPr>
        <p:grpSpPr>
          <a:xfrm>
            <a:off x="517338" y="889201"/>
            <a:ext cx="5884900" cy="3484282"/>
            <a:chOff x="287694" y="669539"/>
            <a:chExt cx="6295357" cy="3727303"/>
          </a:xfrm>
        </p:grpSpPr>
        <p:pic>
          <p:nvPicPr>
            <p:cNvPr descr="cloud.eps" id="332" name="Google Shape;332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3251" y="787039"/>
              <a:ext cx="1759800" cy="90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88"/>
            <p:cNvSpPr/>
            <p:nvPr/>
          </p:nvSpPr>
          <p:spPr>
            <a:xfrm>
              <a:off x="2095354" y="1963079"/>
              <a:ext cx="2716500" cy="22398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8"/>
            <p:cNvSpPr/>
            <p:nvPr/>
          </p:nvSpPr>
          <p:spPr>
            <a:xfrm>
              <a:off x="2095354" y="1963079"/>
              <a:ext cx="2716500" cy="3258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5" name="Google Shape;335;p88"/>
            <p:cNvCxnSpPr/>
            <p:nvPr/>
          </p:nvCxnSpPr>
          <p:spPr>
            <a:xfrm>
              <a:off x="5064022" y="1852073"/>
              <a:ext cx="0" cy="2485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36" name="Google Shape;336;p88"/>
            <p:cNvSpPr/>
            <p:nvPr/>
          </p:nvSpPr>
          <p:spPr>
            <a:xfrm>
              <a:off x="2107436" y="2014709"/>
              <a:ext cx="26085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db.eps" id="337" name="Google Shape;337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17725" y="798648"/>
              <a:ext cx="781800" cy="67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88"/>
            <p:cNvSpPr txBox="1"/>
            <p:nvPr/>
          </p:nvSpPr>
          <p:spPr>
            <a:xfrm>
              <a:off x="2892269" y="820819"/>
              <a:ext cx="6327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CMDB </a:t>
              </a:r>
              <a:endParaRPr sz="800"/>
            </a:p>
          </p:txBody>
        </p:sp>
        <p:cxnSp>
          <p:nvCxnSpPr>
            <p:cNvPr id="339" name="Google Shape;339;p88"/>
            <p:cNvCxnSpPr/>
            <p:nvPr/>
          </p:nvCxnSpPr>
          <p:spPr>
            <a:xfrm flipH="1" rot="10800000">
              <a:off x="1234910" y="3673326"/>
              <a:ext cx="781800" cy="72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0" name="Google Shape;340;p88"/>
            <p:cNvCxnSpPr/>
            <p:nvPr/>
          </p:nvCxnSpPr>
          <p:spPr>
            <a:xfrm>
              <a:off x="4850911" y="2696050"/>
              <a:ext cx="499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1" name="Google Shape;341;p88"/>
            <p:cNvCxnSpPr/>
            <p:nvPr/>
          </p:nvCxnSpPr>
          <p:spPr>
            <a:xfrm>
              <a:off x="4850911" y="3620036"/>
              <a:ext cx="499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2" name="Google Shape;342;p88"/>
            <p:cNvCxnSpPr/>
            <p:nvPr/>
          </p:nvCxnSpPr>
          <p:spPr>
            <a:xfrm>
              <a:off x="982260" y="3144405"/>
              <a:ext cx="10344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3" name="Google Shape;343;p88"/>
            <p:cNvCxnSpPr/>
            <p:nvPr/>
          </p:nvCxnSpPr>
          <p:spPr>
            <a:xfrm>
              <a:off x="887951" y="2946619"/>
              <a:ext cx="0" cy="3558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4" name="Google Shape;344;p88"/>
            <p:cNvCxnSpPr/>
            <p:nvPr/>
          </p:nvCxnSpPr>
          <p:spPr>
            <a:xfrm>
              <a:off x="985765" y="2944176"/>
              <a:ext cx="0" cy="2061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88"/>
            <p:cNvCxnSpPr/>
            <p:nvPr/>
          </p:nvCxnSpPr>
          <p:spPr>
            <a:xfrm flipH="1" rot="10800000">
              <a:off x="1593914" y="2771031"/>
              <a:ext cx="424500" cy="60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6" name="Google Shape;346;p88"/>
            <p:cNvCxnSpPr/>
            <p:nvPr/>
          </p:nvCxnSpPr>
          <p:spPr>
            <a:xfrm>
              <a:off x="1599955" y="1642784"/>
              <a:ext cx="0" cy="11403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88"/>
            <p:cNvCxnSpPr/>
            <p:nvPr/>
          </p:nvCxnSpPr>
          <p:spPr>
            <a:xfrm>
              <a:off x="1817444" y="2473775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48" name="Google Shape;348;p88"/>
            <p:cNvCxnSpPr/>
            <p:nvPr/>
          </p:nvCxnSpPr>
          <p:spPr>
            <a:xfrm>
              <a:off x="1828315" y="1738238"/>
              <a:ext cx="0" cy="735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88"/>
            <p:cNvCxnSpPr/>
            <p:nvPr/>
          </p:nvCxnSpPr>
          <p:spPr>
            <a:xfrm rot="10800000">
              <a:off x="1817498" y="1738242"/>
              <a:ext cx="13941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88"/>
            <p:cNvCxnSpPr/>
            <p:nvPr/>
          </p:nvCxnSpPr>
          <p:spPr>
            <a:xfrm>
              <a:off x="3211596" y="1540850"/>
              <a:ext cx="0" cy="2061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51" name="Google Shape;351;p88"/>
            <p:cNvGrpSpPr/>
            <p:nvPr/>
          </p:nvGrpSpPr>
          <p:grpSpPr>
            <a:xfrm>
              <a:off x="287719" y="2021042"/>
              <a:ext cx="1240159" cy="824386"/>
              <a:chOff x="173807" y="2971794"/>
              <a:chExt cx="1862100" cy="1237816"/>
            </a:xfrm>
          </p:grpSpPr>
          <p:pic>
            <p:nvPicPr>
              <p:cNvPr descr="DevOps-Team.eps" id="352" name="Google Shape;352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sp>
          <p:nvSpPr>
            <p:cNvPr id="354" name="Google Shape;354;p88"/>
            <p:cNvSpPr txBox="1"/>
            <p:nvPr/>
          </p:nvSpPr>
          <p:spPr>
            <a:xfrm>
              <a:off x="2373359" y="3002659"/>
              <a:ext cx="9750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hosts.eps" id="355" name="Google Shape;355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34746" y="2467655"/>
              <a:ext cx="489300" cy="41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88"/>
            <p:cNvSpPr txBox="1"/>
            <p:nvPr/>
          </p:nvSpPr>
          <p:spPr>
            <a:xfrm>
              <a:off x="5177975" y="2919945"/>
              <a:ext cx="975000" cy="1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357" name="Google Shape;357;p88"/>
            <p:cNvSpPr txBox="1"/>
            <p:nvPr/>
          </p:nvSpPr>
          <p:spPr>
            <a:xfrm>
              <a:off x="5176771" y="3900109"/>
              <a:ext cx="9750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358" name="Google Shape;358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40787" y="3403676"/>
              <a:ext cx="470100" cy="4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88"/>
            <p:cNvSpPr txBox="1"/>
            <p:nvPr/>
          </p:nvSpPr>
          <p:spPr>
            <a:xfrm>
              <a:off x="3648725" y="3814175"/>
              <a:ext cx="7818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endParaRPr sz="800"/>
            </a:p>
          </p:txBody>
        </p:sp>
        <p:pic>
          <p:nvPicPr>
            <p:cNvPr descr="inventory.eps" id="360" name="Google Shape;360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0926" y="2499730"/>
              <a:ext cx="441900" cy="47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i.eps" id="361" name="Google Shape;361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63643" y="2515844"/>
              <a:ext cx="497400" cy="4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88"/>
            <p:cNvSpPr txBox="1"/>
            <p:nvPr/>
          </p:nvSpPr>
          <p:spPr>
            <a:xfrm>
              <a:off x="3795950" y="3006625"/>
              <a:ext cx="4992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pic>
          <p:nvPicPr>
            <p:cNvPr descr="plugin.eps" id="363" name="Google Shape;363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30531" y="3383170"/>
              <a:ext cx="590100" cy="39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88"/>
            <p:cNvSpPr txBox="1"/>
            <p:nvPr/>
          </p:nvSpPr>
          <p:spPr>
            <a:xfrm>
              <a:off x="2358990" y="3813752"/>
              <a:ext cx="9750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365" name="Google Shape;365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65653" y="3400579"/>
              <a:ext cx="385200" cy="3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88"/>
            <p:cNvSpPr txBox="1"/>
            <p:nvPr/>
          </p:nvSpPr>
          <p:spPr>
            <a:xfrm>
              <a:off x="4907950" y="1111350"/>
              <a:ext cx="15429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367" name="Google Shape;367;p88"/>
            <p:cNvCxnSpPr/>
            <p:nvPr/>
          </p:nvCxnSpPr>
          <p:spPr>
            <a:xfrm rot="10800000">
              <a:off x="5717885" y="1763410"/>
              <a:ext cx="0" cy="318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68" name="Google Shape;368;p88"/>
            <p:cNvCxnSpPr/>
            <p:nvPr/>
          </p:nvCxnSpPr>
          <p:spPr>
            <a:xfrm>
              <a:off x="4888877" y="2080797"/>
              <a:ext cx="829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cloud.eps" id="369" name="Google Shape;369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0051" y="669539"/>
              <a:ext cx="1759800" cy="90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88"/>
            <p:cNvSpPr txBox="1"/>
            <p:nvPr/>
          </p:nvSpPr>
          <p:spPr>
            <a:xfrm>
              <a:off x="793813" y="993388"/>
              <a:ext cx="15429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71" name="Google Shape;371;p88"/>
            <p:cNvGrpSpPr/>
            <p:nvPr/>
          </p:nvGrpSpPr>
          <p:grpSpPr>
            <a:xfrm>
              <a:off x="287694" y="3249026"/>
              <a:ext cx="1240200" cy="1147815"/>
              <a:chOff x="287694" y="3249026"/>
              <a:chExt cx="1240200" cy="1147815"/>
            </a:xfrm>
          </p:grpSpPr>
          <p:sp>
            <p:nvSpPr>
              <p:cNvPr id="372" name="Google Shape;372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373" name="Google Shape;373;p8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4" name="Google Shape;374;p88"/>
          <p:cNvGrpSpPr/>
          <p:nvPr/>
        </p:nvGrpSpPr>
        <p:grpSpPr>
          <a:xfrm>
            <a:off x="264625" y="545775"/>
            <a:ext cx="8910075" cy="4179150"/>
            <a:chOff x="264625" y="545775"/>
            <a:chExt cx="8910075" cy="4179150"/>
          </a:xfrm>
        </p:grpSpPr>
        <p:sp>
          <p:nvSpPr>
            <p:cNvPr id="375" name="Google Shape;375;p88"/>
            <p:cNvSpPr/>
            <p:nvPr/>
          </p:nvSpPr>
          <p:spPr>
            <a:xfrm>
              <a:off x="264625" y="545775"/>
              <a:ext cx="8879400" cy="402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loud.eps" id="376" name="Google Shape;376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77" y="999040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88"/>
            <p:cNvSpPr/>
            <p:nvPr/>
          </p:nvSpPr>
          <p:spPr>
            <a:xfrm>
              <a:off x="2207138" y="2098403"/>
              <a:ext cx="2539500" cy="20937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8"/>
            <p:cNvSpPr/>
            <p:nvPr/>
          </p:nvSpPr>
          <p:spPr>
            <a:xfrm>
              <a:off x="2207138" y="2098403"/>
              <a:ext cx="2539500" cy="3045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9" name="Google Shape;379;p88"/>
            <p:cNvCxnSpPr/>
            <p:nvPr/>
          </p:nvCxnSpPr>
          <p:spPr>
            <a:xfrm>
              <a:off x="4982249" y="1994633"/>
              <a:ext cx="0" cy="2323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80" name="Google Shape;380;p88"/>
            <p:cNvSpPr/>
            <p:nvPr/>
          </p:nvSpPr>
          <p:spPr>
            <a:xfrm>
              <a:off x="2218433" y="2146666"/>
              <a:ext cx="2438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db.eps" id="381" name="Google Shape;381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2410" y="1009892"/>
              <a:ext cx="730800" cy="6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88"/>
            <p:cNvSpPr txBox="1"/>
            <p:nvPr/>
          </p:nvSpPr>
          <p:spPr>
            <a:xfrm>
              <a:off x="2952095" y="1030617"/>
              <a:ext cx="5913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CMDB </a:t>
              </a:r>
              <a:endParaRPr sz="800"/>
            </a:p>
          </p:txBody>
        </p:sp>
        <p:cxnSp>
          <p:nvCxnSpPr>
            <p:cNvPr id="383" name="Google Shape;383;p88"/>
            <p:cNvCxnSpPr/>
            <p:nvPr/>
          </p:nvCxnSpPr>
          <p:spPr>
            <a:xfrm flipH="1" rot="10800000">
              <a:off x="1402795" y="3697271"/>
              <a:ext cx="730800" cy="6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84" name="Google Shape;384;p88"/>
            <p:cNvCxnSpPr/>
            <p:nvPr/>
          </p:nvCxnSpPr>
          <p:spPr>
            <a:xfrm>
              <a:off x="4783033" y="2783583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85" name="Google Shape;385;p88"/>
            <p:cNvCxnSpPr/>
            <p:nvPr/>
          </p:nvCxnSpPr>
          <p:spPr>
            <a:xfrm>
              <a:off x="4783033" y="3647326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86" name="Google Shape;386;p88"/>
            <p:cNvCxnSpPr/>
            <p:nvPr/>
          </p:nvCxnSpPr>
          <p:spPr>
            <a:xfrm>
              <a:off x="1166618" y="3202706"/>
              <a:ext cx="96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87" name="Google Shape;387;p88"/>
            <p:cNvCxnSpPr/>
            <p:nvPr/>
          </p:nvCxnSpPr>
          <p:spPr>
            <a:xfrm>
              <a:off x="1169894" y="3015531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88"/>
            <p:cNvCxnSpPr/>
            <p:nvPr/>
          </p:nvCxnSpPr>
          <p:spPr>
            <a:xfrm flipH="1" rot="10800000">
              <a:off x="1738392" y="2853585"/>
              <a:ext cx="396900" cy="5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89" name="Google Shape;389;p88"/>
            <p:cNvCxnSpPr/>
            <p:nvPr/>
          </p:nvCxnSpPr>
          <p:spPr>
            <a:xfrm>
              <a:off x="1744039" y="1798991"/>
              <a:ext cx="0" cy="1065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88"/>
            <p:cNvCxnSpPr/>
            <p:nvPr/>
          </p:nvCxnSpPr>
          <p:spPr>
            <a:xfrm>
              <a:off x="1947348" y="2575800"/>
              <a:ext cx="18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91" name="Google Shape;391;p88"/>
            <p:cNvCxnSpPr/>
            <p:nvPr/>
          </p:nvCxnSpPr>
          <p:spPr>
            <a:xfrm>
              <a:off x="1957511" y="1888221"/>
              <a:ext cx="0" cy="687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88"/>
            <p:cNvCxnSpPr/>
            <p:nvPr/>
          </p:nvCxnSpPr>
          <p:spPr>
            <a:xfrm rot="10800000">
              <a:off x="1947403" y="1888225"/>
              <a:ext cx="1303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88"/>
            <p:cNvCxnSpPr/>
            <p:nvPr/>
          </p:nvCxnSpPr>
          <p:spPr>
            <a:xfrm>
              <a:off x="3250602" y="1703702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4" name="Google Shape;394;p88"/>
            <p:cNvSpPr txBox="1"/>
            <p:nvPr/>
          </p:nvSpPr>
          <p:spPr>
            <a:xfrm>
              <a:off x="2467018" y="3070202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hosts.eps" id="395" name="Google Shape;395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8802" y="2570079"/>
              <a:ext cx="457500" cy="3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88"/>
            <p:cNvSpPr txBox="1"/>
            <p:nvPr/>
          </p:nvSpPr>
          <p:spPr>
            <a:xfrm>
              <a:off x="5088772" y="2992880"/>
              <a:ext cx="911400" cy="1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397" name="Google Shape;397;p88"/>
            <p:cNvSpPr txBox="1"/>
            <p:nvPr/>
          </p:nvSpPr>
          <p:spPr>
            <a:xfrm>
              <a:off x="5087647" y="3909138"/>
              <a:ext cx="9114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398" name="Google Shape;398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34449" y="3445072"/>
              <a:ext cx="439500" cy="4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88"/>
            <p:cNvSpPr txBox="1"/>
            <p:nvPr/>
          </p:nvSpPr>
          <p:spPr>
            <a:xfrm>
              <a:off x="3659230" y="3828807"/>
              <a:ext cx="730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endParaRPr sz="800"/>
            </a:p>
          </p:txBody>
        </p:sp>
        <p:pic>
          <p:nvPicPr>
            <p:cNvPr descr="inventory.eps" id="400" name="Google Shape;400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07792" y="2600063"/>
              <a:ext cx="413100" cy="4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i.eps" id="401" name="Google Shape;401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66655" y="2615127"/>
              <a:ext cx="465000" cy="43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88"/>
            <p:cNvSpPr txBox="1"/>
            <p:nvPr/>
          </p:nvSpPr>
          <p:spPr>
            <a:xfrm>
              <a:off x="3796855" y="3073909"/>
              <a:ext cx="466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pic>
          <p:nvPicPr>
            <p:cNvPr descr="plugin.eps" id="403" name="Google Shape;403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35702" y="3425903"/>
              <a:ext cx="551700" cy="3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88"/>
            <p:cNvSpPr txBox="1"/>
            <p:nvPr/>
          </p:nvSpPr>
          <p:spPr>
            <a:xfrm>
              <a:off x="2453585" y="3828411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405" name="Google Shape;405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40254" y="3442177"/>
              <a:ext cx="360000" cy="3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88"/>
            <p:cNvSpPr txBox="1"/>
            <p:nvPr/>
          </p:nvSpPr>
          <p:spPr>
            <a:xfrm>
              <a:off x="4836353" y="1302206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407" name="Google Shape;407;p88"/>
            <p:cNvCxnSpPr/>
            <p:nvPr/>
          </p:nvCxnSpPr>
          <p:spPr>
            <a:xfrm rot="10800000">
              <a:off x="5593481" y="1911679"/>
              <a:ext cx="0" cy="297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08" name="Google Shape;408;p88"/>
            <p:cNvCxnSpPr/>
            <p:nvPr/>
          </p:nvCxnSpPr>
          <p:spPr>
            <a:xfrm>
              <a:off x="4818524" y="2208444"/>
              <a:ext cx="775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cloud.eps" id="409" name="Google Shape;409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1505" y="889201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88"/>
            <p:cNvSpPr txBox="1"/>
            <p:nvPr/>
          </p:nvSpPr>
          <p:spPr>
            <a:xfrm>
              <a:off x="990458" y="1191934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88"/>
            <p:cNvSpPr/>
            <p:nvPr/>
          </p:nvSpPr>
          <p:spPr>
            <a:xfrm>
              <a:off x="578850" y="611925"/>
              <a:ext cx="6120000" cy="4113000"/>
            </a:xfrm>
            <a:prstGeom prst="rect">
              <a:avLst/>
            </a:prstGeom>
            <a:solidFill>
              <a:srgbClr val="FFFFFF">
                <a:alpha val="8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" name="Google Shape;412;p88"/>
            <p:cNvCxnSpPr/>
            <p:nvPr/>
          </p:nvCxnSpPr>
          <p:spPr>
            <a:xfrm>
              <a:off x="1078458" y="3017816"/>
              <a:ext cx="0" cy="332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413" name="Google Shape;413;p88"/>
            <p:cNvGrpSpPr/>
            <p:nvPr/>
          </p:nvGrpSpPr>
          <p:grpSpPr>
            <a:xfrm>
              <a:off x="517365" y="2152655"/>
              <a:ext cx="1159343" cy="770664"/>
              <a:chOff x="173807" y="2971794"/>
              <a:chExt cx="1862100" cy="1237816"/>
            </a:xfrm>
          </p:grpSpPr>
          <p:pic>
            <p:nvPicPr>
              <p:cNvPr descr="DevOps-Team.eps" id="414" name="Google Shape;414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" name="Google Shape;415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grpSp>
          <p:nvGrpSpPr>
            <p:cNvPr id="416" name="Google Shape;416;p88"/>
            <p:cNvGrpSpPr/>
            <p:nvPr/>
          </p:nvGrpSpPr>
          <p:grpSpPr>
            <a:xfrm>
              <a:off x="517338" y="3300506"/>
              <a:ext cx="1159339" cy="1072977"/>
              <a:chOff x="287694" y="3249026"/>
              <a:chExt cx="1240200" cy="1147815"/>
            </a:xfrm>
          </p:grpSpPr>
          <p:sp>
            <p:nvSpPr>
              <p:cNvPr id="417" name="Google Shape;417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418" name="Google Shape;418;p8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9" name="Google Shape;419;p88"/>
            <p:cNvSpPr/>
            <p:nvPr/>
          </p:nvSpPr>
          <p:spPr>
            <a:xfrm>
              <a:off x="6931600" y="1663700"/>
              <a:ext cx="2243100" cy="2485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8"/>
            <p:cNvSpPr txBox="1"/>
            <p:nvPr/>
          </p:nvSpPr>
          <p:spPr>
            <a:xfrm>
              <a:off x="7053400" y="2368100"/>
              <a:ext cx="2121300" cy="10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PLAYBOOKS </a:t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Written in YAML</a:t>
              </a:r>
              <a:endParaRPr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Tasks are executed sequentially</a:t>
              </a:r>
              <a:endParaRPr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Invokes Ansible modules</a:t>
              </a:r>
              <a:endParaRPr sz="900"/>
            </a:p>
          </p:txBody>
        </p:sp>
        <p:sp>
          <p:nvSpPr>
            <p:cNvPr id="421" name="Google Shape;421;p88"/>
            <p:cNvSpPr/>
            <p:nvPr/>
          </p:nvSpPr>
          <p:spPr>
            <a:xfrm rot="-5400000">
              <a:off x="6766650" y="3672975"/>
              <a:ext cx="214200" cy="1854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88"/>
          <p:cNvGrpSpPr/>
          <p:nvPr/>
        </p:nvGrpSpPr>
        <p:grpSpPr>
          <a:xfrm>
            <a:off x="66150" y="0"/>
            <a:ext cx="9108550" cy="4705425"/>
            <a:chOff x="66150" y="0"/>
            <a:chExt cx="9108550" cy="4705425"/>
          </a:xfrm>
        </p:grpSpPr>
        <p:sp>
          <p:nvSpPr>
            <p:cNvPr id="423" name="Google Shape;423;p88"/>
            <p:cNvSpPr/>
            <p:nvPr/>
          </p:nvSpPr>
          <p:spPr>
            <a:xfrm>
              <a:off x="66150" y="611925"/>
              <a:ext cx="9077700" cy="409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8"/>
            <p:cNvSpPr/>
            <p:nvPr/>
          </p:nvSpPr>
          <p:spPr>
            <a:xfrm>
              <a:off x="6931600" y="1663700"/>
              <a:ext cx="2243100" cy="2485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8"/>
            <p:cNvSpPr/>
            <p:nvPr/>
          </p:nvSpPr>
          <p:spPr>
            <a:xfrm rot="-5400000">
              <a:off x="6779650" y="3602663"/>
              <a:ext cx="214200" cy="1854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8"/>
            <p:cNvSpPr txBox="1"/>
            <p:nvPr/>
          </p:nvSpPr>
          <p:spPr>
            <a:xfrm>
              <a:off x="7035800" y="2245250"/>
              <a:ext cx="2121300" cy="13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 </a:t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Tools in the toolkit</a:t>
              </a:r>
              <a:endParaRPr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Python, Powershell or </a:t>
              </a:r>
              <a:b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any language</a:t>
              </a:r>
              <a:endParaRPr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Extend Ansible simplicity </a:t>
              </a:r>
              <a:b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to entire stack</a:t>
              </a:r>
              <a:endParaRPr sz="900"/>
            </a:p>
          </p:txBody>
        </p:sp>
        <p:pic>
          <p:nvPicPr>
            <p:cNvPr descr="cloud.eps" id="427" name="Google Shape;427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77" y="999040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88"/>
            <p:cNvSpPr/>
            <p:nvPr/>
          </p:nvSpPr>
          <p:spPr>
            <a:xfrm>
              <a:off x="2207138" y="2098403"/>
              <a:ext cx="2539500" cy="20937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88"/>
            <p:cNvSpPr/>
            <p:nvPr/>
          </p:nvSpPr>
          <p:spPr>
            <a:xfrm>
              <a:off x="2207138" y="2098403"/>
              <a:ext cx="2539500" cy="3045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0" name="Google Shape;430;p88"/>
            <p:cNvCxnSpPr/>
            <p:nvPr/>
          </p:nvCxnSpPr>
          <p:spPr>
            <a:xfrm>
              <a:off x="4982249" y="1994633"/>
              <a:ext cx="0" cy="2323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31" name="Google Shape;431;p88"/>
            <p:cNvSpPr/>
            <p:nvPr/>
          </p:nvSpPr>
          <p:spPr>
            <a:xfrm>
              <a:off x="2218433" y="2146666"/>
              <a:ext cx="2438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db.eps" id="432" name="Google Shape;432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2410" y="1009892"/>
              <a:ext cx="730800" cy="6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88"/>
            <p:cNvSpPr txBox="1"/>
            <p:nvPr/>
          </p:nvSpPr>
          <p:spPr>
            <a:xfrm>
              <a:off x="2952095" y="1030617"/>
              <a:ext cx="5913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CMDB </a:t>
              </a:r>
              <a:endParaRPr sz="800"/>
            </a:p>
          </p:txBody>
        </p:sp>
        <p:cxnSp>
          <p:nvCxnSpPr>
            <p:cNvPr id="434" name="Google Shape;434;p88"/>
            <p:cNvCxnSpPr/>
            <p:nvPr/>
          </p:nvCxnSpPr>
          <p:spPr>
            <a:xfrm flipH="1" rot="10800000">
              <a:off x="1402795" y="3697271"/>
              <a:ext cx="730800" cy="6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35" name="Google Shape;435;p88"/>
            <p:cNvCxnSpPr/>
            <p:nvPr/>
          </p:nvCxnSpPr>
          <p:spPr>
            <a:xfrm>
              <a:off x="4783033" y="2783583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36" name="Google Shape;436;p88"/>
            <p:cNvCxnSpPr/>
            <p:nvPr/>
          </p:nvCxnSpPr>
          <p:spPr>
            <a:xfrm>
              <a:off x="4783033" y="3647326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37" name="Google Shape;437;p88"/>
            <p:cNvCxnSpPr/>
            <p:nvPr/>
          </p:nvCxnSpPr>
          <p:spPr>
            <a:xfrm>
              <a:off x="1166618" y="3202706"/>
              <a:ext cx="96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38" name="Google Shape;438;p88"/>
            <p:cNvCxnSpPr/>
            <p:nvPr/>
          </p:nvCxnSpPr>
          <p:spPr>
            <a:xfrm>
              <a:off x="1169894" y="3015531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88"/>
            <p:cNvCxnSpPr/>
            <p:nvPr/>
          </p:nvCxnSpPr>
          <p:spPr>
            <a:xfrm flipH="1" rot="10800000">
              <a:off x="1738392" y="2853585"/>
              <a:ext cx="396900" cy="5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40" name="Google Shape;440;p88"/>
            <p:cNvCxnSpPr/>
            <p:nvPr/>
          </p:nvCxnSpPr>
          <p:spPr>
            <a:xfrm>
              <a:off x="1744039" y="1798991"/>
              <a:ext cx="0" cy="1065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88"/>
            <p:cNvCxnSpPr/>
            <p:nvPr/>
          </p:nvCxnSpPr>
          <p:spPr>
            <a:xfrm>
              <a:off x="1947348" y="2575800"/>
              <a:ext cx="18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42" name="Google Shape;442;p88"/>
            <p:cNvCxnSpPr/>
            <p:nvPr/>
          </p:nvCxnSpPr>
          <p:spPr>
            <a:xfrm>
              <a:off x="1957511" y="1888221"/>
              <a:ext cx="0" cy="687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88"/>
            <p:cNvCxnSpPr/>
            <p:nvPr/>
          </p:nvCxnSpPr>
          <p:spPr>
            <a:xfrm rot="10800000">
              <a:off x="1947403" y="1888225"/>
              <a:ext cx="1303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88"/>
            <p:cNvCxnSpPr/>
            <p:nvPr/>
          </p:nvCxnSpPr>
          <p:spPr>
            <a:xfrm>
              <a:off x="3250602" y="1703702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5" name="Google Shape;445;p88"/>
            <p:cNvSpPr txBox="1"/>
            <p:nvPr/>
          </p:nvSpPr>
          <p:spPr>
            <a:xfrm>
              <a:off x="2467018" y="3070202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hosts.eps" id="446" name="Google Shape;446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8802" y="2570079"/>
              <a:ext cx="457500" cy="3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88"/>
            <p:cNvSpPr txBox="1"/>
            <p:nvPr/>
          </p:nvSpPr>
          <p:spPr>
            <a:xfrm>
              <a:off x="5088772" y="2992880"/>
              <a:ext cx="911400" cy="1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448" name="Google Shape;448;p88"/>
            <p:cNvSpPr txBox="1"/>
            <p:nvPr/>
          </p:nvSpPr>
          <p:spPr>
            <a:xfrm>
              <a:off x="5087647" y="3909138"/>
              <a:ext cx="9114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449" name="Google Shape;449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34449" y="3445072"/>
              <a:ext cx="439500" cy="4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88"/>
            <p:cNvSpPr txBox="1"/>
            <p:nvPr/>
          </p:nvSpPr>
          <p:spPr>
            <a:xfrm>
              <a:off x="3659230" y="3828807"/>
              <a:ext cx="730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endParaRPr sz="800"/>
            </a:p>
          </p:txBody>
        </p:sp>
        <p:pic>
          <p:nvPicPr>
            <p:cNvPr descr="inventory.eps" id="451" name="Google Shape;451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07792" y="2600063"/>
              <a:ext cx="413100" cy="4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i.eps" id="452" name="Google Shape;452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66655" y="2615127"/>
              <a:ext cx="465000" cy="43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88"/>
            <p:cNvSpPr txBox="1"/>
            <p:nvPr/>
          </p:nvSpPr>
          <p:spPr>
            <a:xfrm>
              <a:off x="3796855" y="3073909"/>
              <a:ext cx="466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pic>
          <p:nvPicPr>
            <p:cNvPr descr="plugin.eps" id="454" name="Google Shape;454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35702" y="3425903"/>
              <a:ext cx="551700" cy="3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88"/>
            <p:cNvSpPr txBox="1"/>
            <p:nvPr/>
          </p:nvSpPr>
          <p:spPr>
            <a:xfrm>
              <a:off x="4836353" y="1302206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456" name="Google Shape;456;p88"/>
            <p:cNvCxnSpPr/>
            <p:nvPr/>
          </p:nvCxnSpPr>
          <p:spPr>
            <a:xfrm rot="10800000">
              <a:off x="5593481" y="1911679"/>
              <a:ext cx="0" cy="297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57" name="Google Shape;457;p88"/>
            <p:cNvCxnSpPr/>
            <p:nvPr/>
          </p:nvCxnSpPr>
          <p:spPr>
            <a:xfrm>
              <a:off x="4818524" y="2208444"/>
              <a:ext cx="775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cloud.eps" id="458" name="Google Shape;458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1505" y="889201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88"/>
            <p:cNvSpPr txBox="1"/>
            <p:nvPr/>
          </p:nvSpPr>
          <p:spPr>
            <a:xfrm>
              <a:off x="990458" y="1191934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60" name="Google Shape;460;p88"/>
            <p:cNvCxnSpPr/>
            <p:nvPr/>
          </p:nvCxnSpPr>
          <p:spPr>
            <a:xfrm>
              <a:off x="1078458" y="3017816"/>
              <a:ext cx="0" cy="332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461" name="Google Shape;461;p88"/>
            <p:cNvGrpSpPr/>
            <p:nvPr/>
          </p:nvGrpSpPr>
          <p:grpSpPr>
            <a:xfrm>
              <a:off x="517365" y="2152655"/>
              <a:ext cx="1159343" cy="770664"/>
              <a:chOff x="173807" y="2971794"/>
              <a:chExt cx="1862100" cy="1237816"/>
            </a:xfrm>
          </p:grpSpPr>
          <p:pic>
            <p:nvPicPr>
              <p:cNvPr descr="DevOps-Team.eps" id="462" name="Google Shape;462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3" name="Google Shape;463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grpSp>
          <p:nvGrpSpPr>
            <p:cNvPr id="464" name="Google Shape;464;p88"/>
            <p:cNvGrpSpPr/>
            <p:nvPr/>
          </p:nvGrpSpPr>
          <p:grpSpPr>
            <a:xfrm>
              <a:off x="517338" y="3300506"/>
              <a:ext cx="1159339" cy="1072977"/>
              <a:chOff x="287694" y="3249026"/>
              <a:chExt cx="1240200" cy="1147815"/>
            </a:xfrm>
          </p:grpSpPr>
          <p:sp>
            <p:nvSpPr>
              <p:cNvPr id="465" name="Google Shape;465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466" name="Google Shape;466;p8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7" name="Google Shape;467;p88"/>
            <p:cNvSpPr/>
            <p:nvPr/>
          </p:nvSpPr>
          <p:spPr>
            <a:xfrm>
              <a:off x="636725" y="0"/>
              <a:ext cx="6062100" cy="4572900"/>
            </a:xfrm>
            <a:prstGeom prst="rect">
              <a:avLst/>
            </a:prstGeom>
            <a:solidFill>
              <a:srgbClr val="FFFFFF">
                <a:alpha val="8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8"/>
            <p:cNvSpPr txBox="1"/>
            <p:nvPr/>
          </p:nvSpPr>
          <p:spPr>
            <a:xfrm>
              <a:off x="2453585" y="3828411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469" name="Google Shape;469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40254" y="3442177"/>
              <a:ext cx="360000" cy="35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88"/>
          <p:cNvSpPr txBox="1"/>
          <p:nvPr/>
        </p:nvSpPr>
        <p:spPr>
          <a:xfrm>
            <a:off x="349550" y="117638"/>
            <a:ext cx="399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2AAAC"/>
                </a:solidFill>
                <a:latin typeface="Open Sans"/>
                <a:ea typeface="Open Sans"/>
                <a:cs typeface="Open Sans"/>
                <a:sym typeface="Open Sans"/>
              </a:rPr>
              <a:t>HOW ANSIBLE WORKS</a:t>
            </a:r>
            <a:endParaRPr b="1" sz="1600">
              <a:solidFill>
                <a:srgbClr val="52AAA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1" name="Google Shape;471;p88"/>
          <p:cNvGrpSpPr/>
          <p:nvPr/>
        </p:nvGrpSpPr>
        <p:grpSpPr>
          <a:xfrm>
            <a:off x="239800" y="708425"/>
            <a:ext cx="8934900" cy="4016250"/>
            <a:chOff x="239800" y="708425"/>
            <a:chExt cx="8934900" cy="4016250"/>
          </a:xfrm>
        </p:grpSpPr>
        <p:sp>
          <p:nvSpPr>
            <p:cNvPr id="472" name="Google Shape;472;p88"/>
            <p:cNvSpPr/>
            <p:nvPr/>
          </p:nvSpPr>
          <p:spPr>
            <a:xfrm>
              <a:off x="623400" y="708425"/>
              <a:ext cx="8520600" cy="388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" name="Google Shape;473;p88"/>
            <p:cNvGrpSpPr/>
            <p:nvPr/>
          </p:nvGrpSpPr>
          <p:grpSpPr>
            <a:xfrm>
              <a:off x="921505" y="889201"/>
              <a:ext cx="2691705" cy="847800"/>
              <a:chOff x="921505" y="889201"/>
              <a:chExt cx="2691705" cy="847800"/>
            </a:xfrm>
          </p:grpSpPr>
          <p:pic>
            <p:nvPicPr>
              <p:cNvPr descr="db.eps" id="474" name="Google Shape;474;p8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82410" y="1009892"/>
                <a:ext cx="730800" cy="62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5" name="Google Shape;475;p88"/>
              <p:cNvSpPr txBox="1"/>
              <p:nvPr/>
            </p:nvSpPr>
            <p:spPr>
              <a:xfrm>
                <a:off x="2952095" y="1030617"/>
                <a:ext cx="5913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CMDB </a:t>
                </a:r>
                <a:endParaRPr sz="800"/>
              </a:p>
            </p:txBody>
          </p:sp>
          <p:pic>
            <p:nvPicPr>
              <p:cNvPr descr="cloud.eps" id="476" name="Google Shape;476;p8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21505" y="889201"/>
                <a:ext cx="1645200" cy="847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7" name="Google Shape;477;p88"/>
              <p:cNvSpPr txBox="1"/>
              <p:nvPr/>
            </p:nvSpPr>
            <p:spPr>
              <a:xfrm>
                <a:off x="990458" y="1191934"/>
                <a:ext cx="1442400" cy="24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PUBLIC / PRIVATE</a:t>
                </a:r>
                <a:b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CLOUD</a:t>
                </a:r>
                <a:endParaRPr sz="8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8" name="Google Shape;478;p88"/>
            <p:cNvSpPr/>
            <p:nvPr/>
          </p:nvSpPr>
          <p:spPr>
            <a:xfrm>
              <a:off x="6931600" y="1663700"/>
              <a:ext cx="2243100" cy="2485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8"/>
            <p:cNvSpPr/>
            <p:nvPr/>
          </p:nvSpPr>
          <p:spPr>
            <a:xfrm rot="-5400000">
              <a:off x="6779650" y="3529025"/>
              <a:ext cx="214200" cy="1854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8"/>
            <p:cNvSpPr txBox="1"/>
            <p:nvPr/>
          </p:nvSpPr>
          <p:spPr>
            <a:xfrm>
              <a:off x="7069900" y="2008400"/>
              <a:ext cx="2104800" cy="14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br>
                <a:rPr b="1"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 b="1" sz="900">
                <a:solidFill>
                  <a:srgbClr val="0E101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Gears in the engine</a:t>
              </a:r>
              <a:b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that plugs into the </a:t>
              </a:r>
              <a:b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  core engine</a:t>
              </a:r>
              <a:endParaRPr sz="900">
                <a:solidFill>
                  <a:srgbClr val="0E101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Adaptability for various uses </a:t>
              </a:r>
              <a:b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  &amp; platforms</a:t>
              </a:r>
              <a:endParaRPr sz="900">
                <a:solidFill>
                  <a:srgbClr val="0E101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81" name="Google Shape;481;p88"/>
            <p:cNvCxnSpPr/>
            <p:nvPr/>
          </p:nvCxnSpPr>
          <p:spPr>
            <a:xfrm>
              <a:off x="1078458" y="3017816"/>
              <a:ext cx="0" cy="332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482" name="Google Shape;482;p88"/>
            <p:cNvGrpSpPr/>
            <p:nvPr/>
          </p:nvGrpSpPr>
          <p:grpSpPr>
            <a:xfrm>
              <a:off x="517365" y="2152655"/>
              <a:ext cx="1159343" cy="770664"/>
              <a:chOff x="173807" y="2971794"/>
              <a:chExt cx="1862100" cy="1237816"/>
            </a:xfrm>
          </p:grpSpPr>
          <p:pic>
            <p:nvPicPr>
              <p:cNvPr descr="DevOps-Team.eps" id="483" name="Google Shape;483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4" name="Google Shape;484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grpSp>
          <p:nvGrpSpPr>
            <p:cNvPr id="485" name="Google Shape;485;p88"/>
            <p:cNvGrpSpPr/>
            <p:nvPr/>
          </p:nvGrpSpPr>
          <p:grpSpPr>
            <a:xfrm>
              <a:off x="517338" y="3300506"/>
              <a:ext cx="1159339" cy="1072977"/>
              <a:chOff x="287694" y="3249026"/>
              <a:chExt cx="1240200" cy="1147815"/>
            </a:xfrm>
          </p:grpSpPr>
          <p:sp>
            <p:nvSpPr>
              <p:cNvPr id="486" name="Google Shape;486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487" name="Google Shape;487;p8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loud.eps" id="488" name="Google Shape;488;p8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57177" y="999040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88"/>
            <p:cNvSpPr/>
            <p:nvPr/>
          </p:nvSpPr>
          <p:spPr>
            <a:xfrm>
              <a:off x="2207138" y="2098403"/>
              <a:ext cx="2539500" cy="20937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88"/>
            <p:cNvSpPr/>
            <p:nvPr/>
          </p:nvSpPr>
          <p:spPr>
            <a:xfrm>
              <a:off x="2207138" y="2098403"/>
              <a:ext cx="2539500" cy="3045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1" name="Google Shape;491;p88"/>
            <p:cNvCxnSpPr/>
            <p:nvPr/>
          </p:nvCxnSpPr>
          <p:spPr>
            <a:xfrm>
              <a:off x="4982249" y="1994633"/>
              <a:ext cx="0" cy="2323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92" name="Google Shape;492;p88"/>
            <p:cNvSpPr/>
            <p:nvPr/>
          </p:nvSpPr>
          <p:spPr>
            <a:xfrm>
              <a:off x="2218433" y="2146666"/>
              <a:ext cx="2438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93" name="Google Shape;493;p88"/>
            <p:cNvCxnSpPr/>
            <p:nvPr/>
          </p:nvCxnSpPr>
          <p:spPr>
            <a:xfrm flipH="1" rot="10800000">
              <a:off x="1402795" y="3697271"/>
              <a:ext cx="730800" cy="6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94" name="Google Shape;494;p88"/>
            <p:cNvCxnSpPr/>
            <p:nvPr/>
          </p:nvCxnSpPr>
          <p:spPr>
            <a:xfrm>
              <a:off x="4783033" y="2783583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95" name="Google Shape;495;p88"/>
            <p:cNvCxnSpPr/>
            <p:nvPr/>
          </p:nvCxnSpPr>
          <p:spPr>
            <a:xfrm>
              <a:off x="4783033" y="3647326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96" name="Google Shape;496;p88"/>
            <p:cNvCxnSpPr/>
            <p:nvPr/>
          </p:nvCxnSpPr>
          <p:spPr>
            <a:xfrm>
              <a:off x="1166618" y="3202706"/>
              <a:ext cx="96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97" name="Google Shape;497;p88"/>
            <p:cNvCxnSpPr/>
            <p:nvPr/>
          </p:nvCxnSpPr>
          <p:spPr>
            <a:xfrm>
              <a:off x="1169894" y="3015531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88"/>
            <p:cNvCxnSpPr/>
            <p:nvPr/>
          </p:nvCxnSpPr>
          <p:spPr>
            <a:xfrm flipH="1" rot="10800000">
              <a:off x="1738392" y="2853585"/>
              <a:ext cx="396900" cy="5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99" name="Google Shape;499;p88"/>
            <p:cNvCxnSpPr/>
            <p:nvPr/>
          </p:nvCxnSpPr>
          <p:spPr>
            <a:xfrm>
              <a:off x="1744039" y="1798991"/>
              <a:ext cx="0" cy="1065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88"/>
            <p:cNvCxnSpPr/>
            <p:nvPr/>
          </p:nvCxnSpPr>
          <p:spPr>
            <a:xfrm>
              <a:off x="1947348" y="2575800"/>
              <a:ext cx="18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01" name="Google Shape;501;p88"/>
            <p:cNvCxnSpPr/>
            <p:nvPr/>
          </p:nvCxnSpPr>
          <p:spPr>
            <a:xfrm>
              <a:off x="1957511" y="1888221"/>
              <a:ext cx="0" cy="687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88"/>
            <p:cNvCxnSpPr/>
            <p:nvPr/>
          </p:nvCxnSpPr>
          <p:spPr>
            <a:xfrm rot="10800000">
              <a:off x="1947403" y="1888225"/>
              <a:ext cx="1303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88"/>
            <p:cNvCxnSpPr/>
            <p:nvPr/>
          </p:nvCxnSpPr>
          <p:spPr>
            <a:xfrm>
              <a:off x="3250602" y="1703702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hosts.eps" id="504" name="Google Shape;504;p8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28802" y="2570079"/>
              <a:ext cx="457500" cy="3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88"/>
            <p:cNvSpPr txBox="1"/>
            <p:nvPr/>
          </p:nvSpPr>
          <p:spPr>
            <a:xfrm>
              <a:off x="5088772" y="2992880"/>
              <a:ext cx="911400" cy="1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506" name="Google Shape;506;p88"/>
            <p:cNvSpPr txBox="1"/>
            <p:nvPr/>
          </p:nvSpPr>
          <p:spPr>
            <a:xfrm>
              <a:off x="5087647" y="3909138"/>
              <a:ext cx="9114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507" name="Google Shape;507;p8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334449" y="3445072"/>
              <a:ext cx="439500" cy="43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pi.eps" id="508" name="Google Shape;508;p8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66655" y="2615127"/>
              <a:ext cx="465000" cy="43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88"/>
            <p:cNvSpPr txBox="1"/>
            <p:nvPr/>
          </p:nvSpPr>
          <p:spPr>
            <a:xfrm>
              <a:off x="3796855" y="3073909"/>
              <a:ext cx="466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sp>
          <p:nvSpPr>
            <p:cNvPr id="510" name="Google Shape;510;p88"/>
            <p:cNvSpPr txBox="1"/>
            <p:nvPr/>
          </p:nvSpPr>
          <p:spPr>
            <a:xfrm>
              <a:off x="2453585" y="3828411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511" name="Google Shape;511;p8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740254" y="3442177"/>
              <a:ext cx="360000" cy="3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88"/>
            <p:cNvSpPr txBox="1"/>
            <p:nvPr/>
          </p:nvSpPr>
          <p:spPr>
            <a:xfrm>
              <a:off x="4836353" y="1302206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513" name="Google Shape;513;p88"/>
            <p:cNvCxnSpPr/>
            <p:nvPr/>
          </p:nvCxnSpPr>
          <p:spPr>
            <a:xfrm rot="10800000">
              <a:off x="5593481" y="1911679"/>
              <a:ext cx="0" cy="297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14" name="Google Shape;514;p88"/>
            <p:cNvCxnSpPr/>
            <p:nvPr/>
          </p:nvCxnSpPr>
          <p:spPr>
            <a:xfrm>
              <a:off x="4818524" y="2208444"/>
              <a:ext cx="775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5" name="Google Shape;515;p88"/>
            <p:cNvSpPr txBox="1"/>
            <p:nvPr/>
          </p:nvSpPr>
          <p:spPr>
            <a:xfrm>
              <a:off x="2467018" y="3070202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inventory.eps" id="516" name="Google Shape;516;p8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07792" y="2600063"/>
              <a:ext cx="413100" cy="4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88"/>
            <p:cNvSpPr/>
            <p:nvPr/>
          </p:nvSpPr>
          <p:spPr>
            <a:xfrm>
              <a:off x="239800" y="750275"/>
              <a:ext cx="6359100" cy="3974400"/>
            </a:xfrm>
            <a:prstGeom prst="rect">
              <a:avLst/>
            </a:prstGeom>
            <a:solidFill>
              <a:srgbClr val="FFFFFF">
                <a:alpha val="8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" name="Google Shape;518;p88"/>
            <p:cNvGrpSpPr/>
            <p:nvPr/>
          </p:nvGrpSpPr>
          <p:grpSpPr>
            <a:xfrm>
              <a:off x="3659230" y="3425903"/>
              <a:ext cx="730800" cy="567904"/>
              <a:chOff x="3659230" y="3425903"/>
              <a:chExt cx="730800" cy="567904"/>
            </a:xfrm>
          </p:grpSpPr>
          <p:sp>
            <p:nvSpPr>
              <p:cNvPr id="519" name="Google Shape;519;p88"/>
              <p:cNvSpPr txBox="1"/>
              <p:nvPr/>
            </p:nvSpPr>
            <p:spPr>
              <a:xfrm>
                <a:off x="3659230" y="3828807"/>
                <a:ext cx="730800" cy="1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24C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PLUGINS</a:t>
                </a:r>
                <a:endParaRPr sz="800"/>
              </a:p>
            </p:txBody>
          </p:sp>
          <p:pic>
            <p:nvPicPr>
              <p:cNvPr descr="plugin.eps" id="520" name="Google Shape;520;p8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735702" y="3425903"/>
                <a:ext cx="551700" cy="37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21" name="Google Shape;521;p88"/>
          <p:cNvGrpSpPr/>
          <p:nvPr/>
        </p:nvGrpSpPr>
        <p:grpSpPr>
          <a:xfrm>
            <a:off x="239800" y="438275"/>
            <a:ext cx="8934900" cy="4286400"/>
            <a:chOff x="239800" y="438275"/>
            <a:chExt cx="8934900" cy="4286400"/>
          </a:xfrm>
        </p:grpSpPr>
        <p:sp>
          <p:nvSpPr>
            <p:cNvPr id="522" name="Google Shape;522;p88"/>
            <p:cNvSpPr/>
            <p:nvPr/>
          </p:nvSpPr>
          <p:spPr>
            <a:xfrm>
              <a:off x="623400" y="496150"/>
              <a:ext cx="8520600" cy="40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88"/>
            <p:cNvCxnSpPr/>
            <p:nvPr/>
          </p:nvCxnSpPr>
          <p:spPr>
            <a:xfrm>
              <a:off x="1078458" y="3017816"/>
              <a:ext cx="0" cy="332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524" name="Google Shape;524;p88"/>
            <p:cNvGrpSpPr/>
            <p:nvPr/>
          </p:nvGrpSpPr>
          <p:grpSpPr>
            <a:xfrm>
              <a:off x="517365" y="2152655"/>
              <a:ext cx="1159343" cy="770664"/>
              <a:chOff x="173807" y="2971794"/>
              <a:chExt cx="1862100" cy="1237816"/>
            </a:xfrm>
          </p:grpSpPr>
          <p:pic>
            <p:nvPicPr>
              <p:cNvPr descr="DevOps-Team.eps" id="525" name="Google Shape;525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6" name="Google Shape;526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grpSp>
          <p:nvGrpSpPr>
            <p:cNvPr id="527" name="Google Shape;527;p88"/>
            <p:cNvGrpSpPr/>
            <p:nvPr/>
          </p:nvGrpSpPr>
          <p:grpSpPr>
            <a:xfrm>
              <a:off x="517338" y="3300506"/>
              <a:ext cx="1159339" cy="1072977"/>
              <a:chOff x="287694" y="3249026"/>
              <a:chExt cx="1240200" cy="1147815"/>
            </a:xfrm>
          </p:grpSpPr>
          <p:sp>
            <p:nvSpPr>
              <p:cNvPr id="528" name="Google Shape;528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529" name="Google Shape;529;p8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0" name="Google Shape;530;p88"/>
            <p:cNvSpPr/>
            <p:nvPr/>
          </p:nvSpPr>
          <p:spPr>
            <a:xfrm>
              <a:off x="6931600" y="1663700"/>
              <a:ext cx="2243100" cy="2485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8"/>
            <p:cNvSpPr/>
            <p:nvPr/>
          </p:nvSpPr>
          <p:spPr>
            <a:xfrm rot="-5400000">
              <a:off x="6779650" y="2746675"/>
              <a:ext cx="214200" cy="1854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8"/>
            <p:cNvSpPr txBox="1"/>
            <p:nvPr/>
          </p:nvSpPr>
          <p:spPr>
            <a:xfrm>
              <a:off x="7041400" y="2322350"/>
              <a:ext cx="2023500" cy="11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[web]</a:t>
              </a:r>
              <a:br>
                <a:rPr b="1"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webserver1.example.com</a:t>
              </a:r>
              <a:b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webserver2.example.com</a:t>
              </a:r>
              <a:endParaRPr sz="10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[db]</a:t>
              </a:r>
              <a:b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000">
                  <a:solidFill>
                    <a:srgbClr val="0E101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dbserver1.example.com</a:t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cloud.eps" id="533" name="Google Shape;533;p8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57177" y="999040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88"/>
            <p:cNvSpPr/>
            <p:nvPr/>
          </p:nvSpPr>
          <p:spPr>
            <a:xfrm>
              <a:off x="2207138" y="2098403"/>
              <a:ext cx="2539500" cy="20937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8"/>
            <p:cNvSpPr/>
            <p:nvPr/>
          </p:nvSpPr>
          <p:spPr>
            <a:xfrm>
              <a:off x="2207138" y="2098403"/>
              <a:ext cx="2539500" cy="3045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6" name="Google Shape;536;p88"/>
            <p:cNvCxnSpPr/>
            <p:nvPr/>
          </p:nvCxnSpPr>
          <p:spPr>
            <a:xfrm>
              <a:off x="4982249" y="1994633"/>
              <a:ext cx="0" cy="2323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p88"/>
            <p:cNvSpPr/>
            <p:nvPr/>
          </p:nvSpPr>
          <p:spPr>
            <a:xfrm>
              <a:off x="2218433" y="2146666"/>
              <a:ext cx="2438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db.eps" id="538" name="Google Shape;538;p8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882410" y="1009892"/>
              <a:ext cx="730800" cy="6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88"/>
            <p:cNvSpPr txBox="1"/>
            <p:nvPr/>
          </p:nvSpPr>
          <p:spPr>
            <a:xfrm>
              <a:off x="2952095" y="1030617"/>
              <a:ext cx="5913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CMDB </a:t>
              </a:r>
              <a:endParaRPr sz="800"/>
            </a:p>
          </p:txBody>
        </p:sp>
        <p:cxnSp>
          <p:nvCxnSpPr>
            <p:cNvPr id="540" name="Google Shape;540;p88"/>
            <p:cNvCxnSpPr/>
            <p:nvPr/>
          </p:nvCxnSpPr>
          <p:spPr>
            <a:xfrm flipH="1" rot="10800000">
              <a:off x="1402795" y="3697271"/>
              <a:ext cx="730800" cy="6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1" name="Google Shape;541;p88"/>
            <p:cNvCxnSpPr/>
            <p:nvPr/>
          </p:nvCxnSpPr>
          <p:spPr>
            <a:xfrm>
              <a:off x="4783033" y="2783583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2" name="Google Shape;542;p88"/>
            <p:cNvCxnSpPr/>
            <p:nvPr/>
          </p:nvCxnSpPr>
          <p:spPr>
            <a:xfrm>
              <a:off x="4783033" y="3647326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3" name="Google Shape;543;p88"/>
            <p:cNvCxnSpPr/>
            <p:nvPr/>
          </p:nvCxnSpPr>
          <p:spPr>
            <a:xfrm>
              <a:off x="1166618" y="3202706"/>
              <a:ext cx="96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4" name="Google Shape;544;p88"/>
            <p:cNvCxnSpPr/>
            <p:nvPr/>
          </p:nvCxnSpPr>
          <p:spPr>
            <a:xfrm>
              <a:off x="1169894" y="3015531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88"/>
            <p:cNvCxnSpPr/>
            <p:nvPr/>
          </p:nvCxnSpPr>
          <p:spPr>
            <a:xfrm flipH="1" rot="10800000">
              <a:off x="1738392" y="2853585"/>
              <a:ext cx="396900" cy="5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6" name="Google Shape;546;p88"/>
            <p:cNvCxnSpPr/>
            <p:nvPr/>
          </p:nvCxnSpPr>
          <p:spPr>
            <a:xfrm>
              <a:off x="1744039" y="1798991"/>
              <a:ext cx="0" cy="1065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88"/>
            <p:cNvCxnSpPr/>
            <p:nvPr/>
          </p:nvCxnSpPr>
          <p:spPr>
            <a:xfrm>
              <a:off x="1947348" y="2575800"/>
              <a:ext cx="18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48" name="Google Shape;548;p88"/>
            <p:cNvCxnSpPr/>
            <p:nvPr/>
          </p:nvCxnSpPr>
          <p:spPr>
            <a:xfrm>
              <a:off x="1957511" y="1888221"/>
              <a:ext cx="0" cy="687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p88"/>
            <p:cNvCxnSpPr/>
            <p:nvPr/>
          </p:nvCxnSpPr>
          <p:spPr>
            <a:xfrm rot="10800000">
              <a:off x="1947403" y="1888225"/>
              <a:ext cx="1303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p88"/>
            <p:cNvCxnSpPr/>
            <p:nvPr/>
          </p:nvCxnSpPr>
          <p:spPr>
            <a:xfrm>
              <a:off x="3250602" y="1703702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hosts.eps" id="551" name="Google Shape;551;p8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28802" y="2570079"/>
              <a:ext cx="457500" cy="3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88"/>
            <p:cNvSpPr txBox="1"/>
            <p:nvPr/>
          </p:nvSpPr>
          <p:spPr>
            <a:xfrm>
              <a:off x="5088772" y="2992880"/>
              <a:ext cx="911400" cy="1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553" name="Google Shape;553;p88"/>
            <p:cNvSpPr txBox="1"/>
            <p:nvPr/>
          </p:nvSpPr>
          <p:spPr>
            <a:xfrm>
              <a:off x="5087647" y="3909138"/>
              <a:ext cx="9114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554" name="Google Shape;554;p8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334449" y="3445072"/>
              <a:ext cx="439500" cy="4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88"/>
            <p:cNvSpPr txBox="1"/>
            <p:nvPr/>
          </p:nvSpPr>
          <p:spPr>
            <a:xfrm>
              <a:off x="3659230" y="3828807"/>
              <a:ext cx="730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endParaRPr sz="800"/>
            </a:p>
          </p:txBody>
        </p:sp>
        <p:pic>
          <p:nvPicPr>
            <p:cNvPr descr="api.eps" id="556" name="Google Shape;556;p8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66655" y="2615127"/>
              <a:ext cx="465000" cy="43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88"/>
            <p:cNvSpPr txBox="1"/>
            <p:nvPr/>
          </p:nvSpPr>
          <p:spPr>
            <a:xfrm>
              <a:off x="3796855" y="3073909"/>
              <a:ext cx="466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pic>
          <p:nvPicPr>
            <p:cNvPr descr="plugin.eps" id="558" name="Google Shape;558;p8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735702" y="3425903"/>
              <a:ext cx="551700" cy="3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88"/>
            <p:cNvSpPr txBox="1"/>
            <p:nvPr/>
          </p:nvSpPr>
          <p:spPr>
            <a:xfrm>
              <a:off x="2453585" y="3828411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560" name="Google Shape;560;p8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740254" y="3442177"/>
              <a:ext cx="360000" cy="3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88"/>
            <p:cNvSpPr txBox="1"/>
            <p:nvPr/>
          </p:nvSpPr>
          <p:spPr>
            <a:xfrm>
              <a:off x="4836353" y="1302206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562" name="Google Shape;562;p88"/>
            <p:cNvCxnSpPr/>
            <p:nvPr/>
          </p:nvCxnSpPr>
          <p:spPr>
            <a:xfrm rot="10800000">
              <a:off x="5593481" y="1911679"/>
              <a:ext cx="0" cy="297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63" name="Google Shape;563;p88"/>
            <p:cNvCxnSpPr/>
            <p:nvPr/>
          </p:nvCxnSpPr>
          <p:spPr>
            <a:xfrm>
              <a:off x="4818524" y="2208444"/>
              <a:ext cx="775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cloud.eps" id="564" name="Google Shape;564;p8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21505" y="889201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88"/>
            <p:cNvSpPr txBox="1"/>
            <p:nvPr/>
          </p:nvSpPr>
          <p:spPr>
            <a:xfrm>
              <a:off x="990458" y="1191934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88"/>
            <p:cNvSpPr/>
            <p:nvPr/>
          </p:nvSpPr>
          <p:spPr>
            <a:xfrm>
              <a:off x="239800" y="438275"/>
              <a:ext cx="6459300" cy="4286400"/>
            </a:xfrm>
            <a:prstGeom prst="rect">
              <a:avLst/>
            </a:prstGeom>
            <a:solidFill>
              <a:srgbClr val="FFFFFF">
                <a:alpha val="8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8"/>
            <p:cNvSpPr txBox="1"/>
            <p:nvPr/>
          </p:nvSpPr>
          <p:spPr>
            <a:xfrm>
              <a:off x="2467018" y="3070202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inventory.eps" id="568" name="Google Shape;568;p8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07792" y="2600063"/>
              <a:ext cx="413100" cy="4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" name="Google Shape;569;p88"/>
          <p:cNvGrpSpPr/>
          <p:nvPr/>
        </p:nvGrpSpPr>
        <p:grpSpPr>
          <a:xfrm>
            <a:off x="239800" y="708425"/>
            <a:ext cx="8934900" cy="4016150"/>
            <a:chOff x="239800" y="708425"/>
            <a:chExt cx="8934900" cy="4016150"/>
          </a:xfrm>
        </p:grpSpPr>
        <p:sp>
          <p:nvSpPr>
            <p:cNvPr id="570" name="Google Shape;570;p88"/>
            <p:cNvSpPr/>
            <p:nvPr/>
          </p:nvSpPr>
          <p:spPr>
            <a:xfrm>
              <a:off x="623400" y="708425"/>
              <a:ext cx="8520600" cy="388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8"/>
            <p:cNvSpPr/>
            <p:nvPr/>
          </p:nvSpPr>
          <p:spPr>
            <a:xfrm>
              <a:off x="6931600" y="1206500"/>
              <a:ext cx="2243100" cy="2485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8"/>
            <p:cNvSpPr/>
            <p:nvPr/>
          </p:nvSpPr>
          <p:spPr>
            <a:xfrm rot="-5400000">
              <a:off x="6779650" y="1295450"/>
              <a:ext cx="214200" cy="185400"/>
            </a:xfrm>
            <a:prstGeom prst="triangl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8"/>
            <p:cNvSpPr txBox="1"/>
            <p:nvPr/>
          </p:nvSpPr>
          <p:spPr>
            <a:xfrm>
              <a:off x="7069900" y="1551200"/>
              <a:ext cx="2104800" cy="14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r>
                <a:rPr b="1" lang="en" sz="1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b="1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OpenStack, VMware, EC2, Rackspace, GCE,</a:t>
              </a:r>
              <a:r>
                <a:rPr lang="en" sz="900">
                  <a:solidFill>
                    <a:srgbClr val="000000"/>
                  </a:solidFill>
                </a:rPr>
                <a:t> </a:t>
              </a: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Azure, </a:t>
              </a:r>
              <a:b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Spacewalk, Hanlon, Cobbler</a:t>
              </a:r>
              <a:endParaRPr sz="900">
                <a:solidFill>
                  <a:srgbClr val="0E101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900">
                  <a:solidFill>
                    <a:srgbClr val="0E1012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 CMDB</a:t>
              </a:r>
              <a:endParaRPr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74" name="Google Shape;574;p88"/>
            <p:cNvCxnSpPr/>
            <p:nvPr/>
          </p:nvCxnSpPr>
          <p:spPr>
            <a:xfrm>
              <a:off x="1078458" y="3017816"/>
              <a:ext cx="0" cy="332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575" name="Google Shape;575;p88"/>
            <p:cNvGrpSpPr/>
            <p:nvPr/>
          </p:nvGrpSpPr>
          <p:grpSpPr>
            <a:xfrm>
              <a:off x="517365" y="2152655"/>
              <a:ext cx="1159343" cy="770664"/>
              <a:chOff x="173807" y="2971794"/>
              <a:chExt cx="1862100" cy="1237816"/>
            </a:xfrm>
          </p:grpSpPr>
          <p:pic>
            <p:nvPicPr>
              <p:cNvPr descr="DevOps-Team.eps" id="576" name="Google Shape;576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73118" y="2971794"/>
                <a:ext cx="1455900" cy="99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Google Shape;577;p88"/>
              <p:cNvSpPr txBox="1"/>
              <p:nvPr/>
            </p:nvSpPr>
            <p:spPr>
              <a:xfrm>
                <a:off x="173807" y="3963310"/>
                <a:ext cx="18621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USERS</a:t>
                </a:r>
                <a:endParaRPr sz="800"/>
              </a:p>
            </p:txBody>
          </p:sp>
        </p:grpSp>
        <p:grpSp>
          <p:nvGrpSpPr>
            <p:cNvPr id="578" name="Google Shape;578;p88"/>
            <p:cNvGrpSpPr/>
            <p:nvPr/>
          </p:nvGrpSpPr>
          <p:grpSpPr>
            <a:xfrm>
              <a:off x="517338" y="3300506"/>
              <a:ext cx="1159339" cy="1072977"/>
              <a:chOff x="287694" y="3249026"/>
              <a:chExt cx="1240200" cy="1147815"/>
            </a:xfrm>
          </p:grpSpPr>
          <p:sp>
            <p:nvSpPr>
              <p:cNvPr id="579" name="Google Shape;579;p88"/>
              <p:cNvSpPr txBox="1"/>
              <p:nvPr/>
            </p:nvSpPr>
            <p:spPr>
              <a:xfrm>
                <a:off x="287694" y="4078241"/>
                <a:ext cx="12402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ANSIBLE PLAYBOOK</a:t>
                </a:r>
                <a:endParaRPr sz="800"/>
              </a:p>
            </p:txBody>
          </p:sp>
          <p:pic>
            <p:nvPicPr>
              <p:cNvPr id="580" name="Google Shape;580;p8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93194" y="3249026"/>
                <a:ext cx="829199" cy="829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loud.eps" id="581" name="Google Shape;581;p8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57177" y="999040"/>
              <a:ext cx="1645200" cy="8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88"/>
            <p:cNvSpPr/>
            <p:nvPr/>
          </p:nvSpPr>
          <p:spPr>
            <a:xfrm>
              <a:off x="2207138" y="2098403"/>
              <a:ext cx="2539500" cy="2093700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88"/>
            <p:cNvSpPr/>
            <p:nvPr/>
          </p:nvSpPr>
          <p:spPr>
            <a:xfrm>
              <a:off x="2207138" y="2098403"/>
              <a:ext cx="2539500" cy="304500"/>
            </a:xfrm>
            <a:prstGeom prst="rect">
              <a:avLst/>
            </a:prstGeom>
            <a:solidFill>
              <a:srgbClr val="4CB1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4" name="Google Shape;584;p88"/>
            <p:cNvCxnSpPr/>
            <p:nvPr/>
          </p:nvCxnSpPr>
          <p:spPr>
            <a:xfrm>
              <a:off x="4982249" y="1994633"/>
              <a:ext cx="0" cy="23235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585" name="Google Shape;585;p88"/>
            <p:cNvSpPr/>
            <p:nvPr/>
          </p:nvSpPr>
          <p:spPr>
            <a:xfrm>
              <a:off x="2218433" y="2146666"/>
              <a:ext cx="2438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ANSIBLE’S AUTOMATION ENGINE</a:t>
              </a:r>
              <a:endPara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6" name="Google Shape;586;p88"/>
            <p:cNvCxnSpPr/>
            <p:nvPr/>
          </p:nvCxnSpPr>
          <p:spPr>
            <a:xfrm flipH="1" rot="10800000">
              <a:off x="1402795" y="3697271"/>
              <a:ext cx="730800" cy="6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87" name="Google Shape;587;p88"/>
            <p:cNvCxnSpPr/>
            <p:nvPr/>
          </p:nvCxnSpPr>
          <p:spPr>
            <a:xfrm>
              <a:off x="4783033" y="2783583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88" name="Google Shape;588;p88"/>
            <p:cNvCxnSpPr/>
            <p:nvPr/>
          </p:nvCxnSpPr>
          <p:spPr>
            <a:xfrm>
              <a:off x="4783033" y="3647326"/>
              <a:ext cx="4668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89" name="Google Shape;589;p88"/>
            <p:cNvCxnSpPr/>
            <p:nvPr/>
          </p:nvCxnSpPr>
          <p:spPr>
            <a:xfrm>
              <a:off x="1166618" y="3202706"/>
              <a:ext cx="96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90" name="Google Shape;590;p88"/>
            <p:cNvCxnSpPr/>
            <p:nvPr/>
          </p:nvCxnSpPr>
          <p:spPr>
            <a:xfrm>
              <a:off x="1169894" y="3015531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88"/>
            <p:cNvCxnSpPr/>
            <p:nvPr/>
          </p:nvCxnSpPr>
          <p:spPr>
            <a:xfrm flipH="1" rot="10800000">
              <a:off x="1738392" y="2853585"/>
              <a:ext cx="396900" cy="57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92" name="Google Shape;592;p88"/>
            <p:cNvCxnSpPr/>
            <p:nvPr/>
          </p:nvCxnSpPr>
          <p:spPr>
            <a:xfrm>
              <a:off x="1744039" y="1798991"/>
              <a:ext cx="0" cy="1065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88"/>
            <p:cNvCxnSpPr/>
            <p:nvPr/>
          </p:nvCxnSpPr>
          <p:spPr>
            <a:xfrm>
              <a:off x="1947348" y="2575800"/>
              <a:ext cx="1869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594" name="Google Shape;594;p88"/>
            <p:cNvCxnSpPr/>
            <p:nvPr/>
          </p:nvCxnSpPr>
          <p:spPr>
            <a:xfrm>
              <a:off x="1957511" y="1888221"/>
              <a:ext cx="0" cy="687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88"/>
            <p:cNvCxnSpPr/>
            <p:nvPr/>
          </p:nvCxnSpPr>
          <p:spPr>
            <a:xfrm rot="10800000">
              <a:off x="1947403" y="1888225"/>
              <a:ext cx="1303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6" name="Google Shape;596;p88"/>
            <p:cNvCxnSpPr/>
            <p:nvPr/>
          </p:nvCxnSpPr>
          <p:spPr>
            <a:xfrm>
              <a:off x="3250602" y="1703702"/>
              <a:ext cx="0" cy="1926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hosts.eps" id="597" name="Google Shape;597;p8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28802" y="2570079"/>
              <a:ext cx="457500" cy="3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88"/>
            <p:cNvSpPr txBox="1"/>
            <p:nvPr/>
          </p:nvSpPr>
          <p:spPr>
            <a:xfrm>
              <a:off x="5088772" y="2992880"/>
              <a:ext cx="911400" cy="1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HOSTS</a:t>
              </a:r>
              <a:endParaRPr sz="800"/>
            </a:p>
          </p:txBody>
        </p:sp>
        <p:sp>
          <p:nvSpPr>
            <p:cNvPr id="599" name="Google Shape;599;p88"/>
            <p:cNvSpPr txBox="1"/>
            <p:nvPr/>
          </p:nvSpPr>
          <p:spPr>
            <a:xfrm>
              <a:off x="5087647" y="3909138"/>
              <a:ext cx="9114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DEVICES</a:t>
              </a:r>
              <a:endParaRPr b="1" sz="800">
                <a:solidFill>
                  <a:srgbClr val="414E5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networking.eps" id="600" name="Google Shape;600;p8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334449" y="3445072"/>
              <a:ext cx="439500" cy="43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88"/>
            <p:cNvSpPr txBox="1"/>
            <p:nvPr/>
          </p:nvSpPr>
          <p:spPr>
            <a:xfrm>
              <a:off x="3659230" y="3828807"/>
              <a:ext cx="730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PLUGINS</a:t>
              </a:r>
              <a:endParaRPr sz="800"/>
            </a:p>
          </p:txBody>
        </p:sp>
        <p:pic>
          <p:nvPicPr>
            <p:cNvPr descr="api.eps" id="602" name="Google Shape;602;p8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66655" y="2615127"/>
              <a:ext cx="465000" cy="43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88"/>
            <p:cNvSpPr txBox="1"/>
            <p:nvPr/>
          </p:nvSpPr>
          <p:spPr>
            <a:xfrm>
              <a:off x="3796855" y="3073909"/>
              <a:ext cx="4668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API</a:t>
              </a:r>
              <a:endParaRPr sz="800"/>
            </a:p>
          </p:txBody>
        </p:sp>
        <p:pic>
          <p:nvPicPr>
            <p:cNvPr descr="plugin.eps" id="604" name="Google Shape;604;p8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735702" y="3425903"/>
              <a:ext cx="551700" cy="3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88"/>
            <p:cNvSpPr txBox="1"/>
            <p:nvPr/>
          </p:nvSpPr>
          <p:spPr>
            <a:xfrm>
              <a:off x="2453585" y="3828411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24C55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MODULES</a:t>
              </a:r>
              <a:endParaRPr sz="800"/>
            </a:p>
          </p:txBody>
        </p:sp>
        <p:pic>
          <p:nvPicPr>
            <p:cNvPr descr="tools.eps" id="606" name="Google Shape;606;p8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740254" y="3442177"/>
              <a:ext cx="360000" cy="3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88"/>
            <p:cNvSpPr txBox="1"/>
            <p:nvPr/>
          </p:nvSpPr>
          <p:spPr>
            <a:xfrm>
              <a:off x="4836353" y="1302206"/>
              <a:ext cx="1442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PUBLIC / PRIVATE</a:t>
              </a:r>
              <a:b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CLOUD</a:t>
              </a:r>
              <a:endParaRPr sz="800"/>
            </a:p>
          </p:txBody>
        </p:sp>
        <p:cxnSp>
          <p:nvCxnSpPr>
            <p:cNvPr id="608" name="Google Shape;608;p88"/>
            <p:cNvCxnSpPr/>
            <p:nvPr/>
          </p:nvCxnSpPr>
          <p:spPr>
            <a:xfrm rot="10800000">
              <a:off x="5593481" y="1911679"/>
              <a:ext cx="0" cy="29790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609" name="Google Shape;609;p88"/>
            <p:cNvCxnSpPr/>
            <p:nvPr/>
          </p:nvCxnSpPr>
          <p:spPr>
            <a:xfrm>
              <a:off x="4818524" y="2208444"/>
              <a:ext cx="775200" cy="0"/>
            </a:xfrm>
            <a:prstGeom prst="straightConnector1">
              <a:avLst/>
            </a:prstGeom>
            <a:noFill/>
            <a:ln cap="flat" cmpd="sng" w="9525">
              <a:solidFill>
                <a:srgbClr val="4CB1B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88"/>
            <p:cNvSpPr txBox="1"/>
            <p:nvPr/>
          </p:nvSpPr>
          <p:spPr>
            <a:xfrm>
              <a:off x="2467018" y="3070202"/>
              <a:ext cx="9114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14E55"/>
                  </a:solidFill>
                  <a:latin typeface="Open Sans"/>
                  <a:ea typeface="Open Sans"/>
                  <a:cs typeface="Open Sans"/>
                  <a:sym typeface="Open Sans"/>
                </a:rPr>
                <a:t>INVENTORY</a:t>
              </a:r>
              <a:endParaRPr sz="800"/>
            </a:p>
          </p:txBody>
        </p:sp>
        <p:pic>
          <p:nvPicPr>
            <p:cNvPr descr="inventory.eps" id="611" name="Google Shape;611;p8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07792" y="2600063"/>
              <a:ext cx="413100" cy="4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88"/>
            <p:cNvSpPr/>
            <p:nvPr/>
          </p:nvSpPr>
          <p:spPr>
            <a:xfrm>
              <a:off x="239800" y="843475"/>
              <a:ext cx="6459300" cy="3881100"/>
            </a:xfrm>
            <a:prstGeom prst="rect">
              <a:avLst/>
            </a:prstGeom>
            <a:solidFill>
              <a:srgbClr val="FFFFFF">
                <a:alpha val="8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88"/>
            <p:cNvGrpSpPr/>
            <p:nvPr/>
          </p:nvGrpSpPr>
          <p:grpSpPr>
            <a:xfrm>
              <a:off x="921505" y="889201"/>
              <a:ext cx="2691705" cy="847800"/>
              <a:chOff x="921505" y="889201"/>
              <a:chExt cx="2691705" cy="847800"/>
            </a:xfrm>
          </p:grpSpPr>
          <p:pic>
            <p:nvPicPr>
              <p:cNvPr descr="db.eps" id="614" name="Google Shape;614;p8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882410" y="1009892"/>
                <a:ext cx="730800" cy="62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5" name="Google Shape;615;p88"/>
              <p:cNvSpPr txBox="1"/>
              <p:nvPr/>
            </p:nvSpPr>
            <p:spPr>
              <a:xfrm>
                <a:off x="2952095" y="1030617"/>
                <a:ext cx="591300" cy="1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CMDB </a:t>
                </a:r>
                <a:endParaRPr sz="800"/>
              </a:p>
            </p:txBody>
          </p:sp>
          <p:pic>
            <p:nvPicPr>
              <p:cNvPr descr="cloud.eps" id="616" name="Google Shape;616;p8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21505" y="889201"/>
                <a:ext cx="1645200" cy="847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" name="Google Shape;617;p88"/>
              <p:cNvSpPr txBox="1"/>
              <p:nvPr/>
            </p:nvSpPr>
            <p:spPr>
              <a:xfrm>
                <a:off x="990458" y="1191934"/>
                <a:ext cx="1442400" cy="24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PUBLIC / PRIVATE</a:t>
                </a:r>
                <a:b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1" lang="en" sz="800">
                    <a:solidFill>
                      <a:srgbClr val="414E5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CLOUD</a:t>
                </a:r>
                <a:endParaRPr sz="8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/>
          <p:nvPr/>
        </p:nvSpPr>
        <p:spPr>
          <a:xfrm>
            <a:off x="1446750" y="504550"/>
            <a:ext cx="6250500" cy="4111800"/>
          </a:xfrm>
          <a:prstGeom prst="rect">
            <a:avLst/>
          </a:prstGeom>
          <a:solidFill>
            <a:srgbClr val="4FA4A6">
              <a:alpha val="8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9"/>
          <p:cNvSpPr txBox="1"/>
          <p:nvPr/>
        </p:nvSpPr>
        <p:spPr>
          <a:xfrm>
            <a:off x="2184490" y="2365575"/>
            <a:ext cx="2184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90</a:t>
            </a: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+ </a:t>
            </a:r>
            <a:endParaRPr b="1"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Modules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4" name="Google Shape;624;p89"/>
          <p:cNvSpPr txBox="1"/>
          <p:nvPr/>
        </p:nvSpPr>
        <p:spPr>
          <a:xfrm>
            <a:off x="25" y="1273275"/>
            <a:ext cx="91440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Use Ansible to deploy and manage Windows 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systems and applications.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5" name="Google Shape;625;p89"/>
          <p:cNvSpPr txBox="1"/>
          <p:nvPr/>
        </p:nvSpPr>
        <p:spPr>
          <a:xfrm>
            <a:off x="0" y="634650"/>
            <a:ext cx="9144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WINDOWS AUTOMATION</a:t>
            </a:r>
            <a:endParaRPr b="1"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6" name="Google Shape;626;p89"/>
          <p:cNvSpPr txBox="1"/>
          <p:nvPr/>
        </p:nvSpPr>
        <p:spPr>
          <a:xfrm>
            <a:off x="-100" y="3935900"/>
            <a:ext cx="9144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/>
              </a:rPr>
              <a:t>ansible.com/</a:t>
            </a:r>
            <a:r>
              <a:rPr b="1"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windows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27" name="Google Shape;627;p89"/>
          <p:cNvCxnSpPr/>
          <p:nvPr/>
        </p:nvCxnSpPr>
        <p:spPr>
          <a:xfrm flipH="1">
            <a:off x="4571575" y="2415825"/>
            <a:ext cx="900" cy="76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89"/>
          <p:cNvSpPr txBox="1"/>
          <p:nvPr/>
        </p:nvSpPr>
        <p:spPr>
          <a:xfrm>
            <a:off x="4799690" y="2365575"/>
            <a:ext cx="2184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1,300</a:t>
            </a:r>
            <a:r>
              <a:rPr b="1"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+ </a:t>
            </a:r>
            <a:endParaRPr b="1"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Powershell DSC </a:t>
            </a:r>
            <a:b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resources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Y18 - Management - Basic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nsible-FY18-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nsible-FY18-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